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7"/>
  </p:notesMasterIdLst>
  <p:handoutMasterIdLst>
    <p:handoutMasterId r:id="rId28"/>
  </p:handoutMasterIdLst>
  <p:sldIdLst>
    <p:sldId id="601" r:id="rId5"/>
    <p:sldId id="464" r:id="rId6"/>
    <p:sldId id="259" r:id="rId7"/>
    <p:sldId id="590" r:id="rId8"/>
    <p:sldId id="261" r:id="rId9"/>
    <p:sldId id="262" r:id="rId10"/>
    <p:sldId id="263" r:id="rId11"/>
    <p:sldId id="593" r:id="rId12"/>
    <p:sldId id="603" r:id="rId13"/>
    <p:sldId id="256" r:id="rId14"/>
    <p:sldId id="257" r:id="rId15"/>
    <p:sldId id="265" r:id="rId16"/>
    <p:sldId id="266" r:id="rId17"/>
    <p:sldId id="596" r:id="rId18"/>
    <p:sldId id="582" r:id="rId19"/>
    <p:sldId id="597" r:id="rId20"/>
    <p:sldId id="598" r:id="rId21"/>
    <p:sldId id="599" r:id="rId22"/>
    <p:sldId id="589" r:id="rId23"/>
    <p:sldId id="600" r:id="rId24"/>
    <p:sldId id="579" r:id="rId25"/>
    <p:sldId id="578" r:id="rId2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12" autoAdjust="0"/>
    <p:restoredTop sz="94229" autoAdjust="0"/>
  </p:normalViewPr>
  <p:slideViewPr>
    <p:cSldViewPr snapToGrid="0">
      <p:cViewPr varScale="1">
        <p:scale>
          <a:sx n="64" d="100"/>
          <a:sy n="64" d="100"/>
        </p:scale>
        <p:origin x="644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E2439-AE03-49A6-98EA-1E9E6235AC0E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704026-9A33-4F75-8D39-8BAA957F3658}">
      <dgm:prSet/>
      <dgm:spPr/>
      <dgm:t>
        <a:bodyPr/>
        <a:lstStyle/>
        <a:p>
          <a:r>
            <a:rPr lang="es-PE" b="1" i="0" baseline="0" dirty="0"/>
            <a:t>Costos Fijos</a:t>
          </a:r>
        </a:p>
        <a:p>
          <a:r>
            <a:rPr lang="es-PE" b="0" i="0" baseline="0" dirty="0"/>
            <a:t>No cambian con el nivel de producción. </a:t>
          </a:r>
          <a:r>
            <a:rPr lang="es-PE" b="0" i="1" baseline="0" dirty="0" err="1"/>
            <a:t>Ejm</a:t>
          </a:r>
          <a:r>
            <a:rPr lang="es-PE" b="0" i="1" baseline="0" dirty="0"/>
            <a:t>: el alquiler, los sueldos del personal administrativo y los seguros.</a:t>
          </a:r>
          <a:endParaRPr lang="en-US" i="1" dirty="0"/>
        </a:p>
      </dgm:t>
    </dgm:pt>
    <dgm:pt modelId="{3D548728-FC11-4001-92F2-AC5C42471857}" type="parTrans" cxnId="{2F393C4F-0F3F-4476-B55E-BFF91E1D2AD3}">
      <dgm:prSet/>
      <dgm:spPr/>
      <dgm:t>
        <a:bodyPr/>
        <a:lstStyle/>
        <a:p>
          <a:endParaRPr lang="en-US"/>
        </a:p>
      </dgm:t>
    </dgm:pt>
    <dgm:pt modelId="{F245B615-A961-49D8-876D-FBFA280B5B0D}" type="sibTrans" cxnId="{2F393C4F-0F3F-4476-B55E-BFF91E1D2AD3}">
      <dgm:prSet/>
      <dgm:spPr/>
      <dgm:t>
        <a:bodyPr/>
        <a:lstStyle/>
        <a:p>
          <a:endParaRPr lang="en-US"/>
        </a:p>
      </dgm:t>
    </dgm:pt>
    <dgm:pt modelId="{3DF8C151-6115-4E22-A3B8-60C2E0D5492E}">
      <dgm:prSet/>
      <dgm:spPr/>
      <dgm:t>
        <a:bodyPr/>
        <a:lstStyle/>
        <a:p>
          <a:r>
            <a:rPr lang="es-PE" b="1" i="0" baseline="0" dirty="0"/>
            <a:t>Costos Variables</a:t>
          </a:r>
        </a:p>
        <a:p>
          <a:r>
            <a:rPr lang="es-PE" b="0" i="0" baseline="0" dirty="0"/>
            <a:t>Varían directamente con el nivel de producción. </a:t>
          </a:r>
          <a:r>
            <a:rPr lang="es-PE" b="0" i="1" baseline="0" dirty="0" err="1"/>
            <a:t>Ejm</a:t>
          </a:r>
          <a:r>
            <a:rPr lang="es-PE" b="0" i="1" baseline="0" dirty="0"/>
            <a:t>: la materia prima, la mano de obra, los gastos de envío.</a:t>
          </a:r>
          <a:endParaRPr lang="en-US" i="1" dirty="0"/>
        </a:p>
      </dgm:t>
    </dgm:pt>
    <dgm:pt modelId="{15E9F81A-96A3-47A1-8635-DFBA971708F0}" type="parTrans" cxnId="{A9121683-C468-4151-A38E-3AAD6F30B624}">
      <dgm:prSet/>
      <dgm:spPr/>
      <dgm:t>
        <a:bodyPr/>
        <a:lstStyle/>
        <a:p>
          <a:endParaRPr lang="en-US"/>
        </a:p>
      </dgm:t>
    </dgm:pt>
    <dgm:pt modelId="{CBA3B5D6-3743-4366-AB39-D3A8CE36EB02}" type="sibTrans" cxnId="{A9121683-C468-4151-A38E-3AAD6F30B624}">
      <dgm:prSet/>
      <dgm:spPr/>
      <dgm:t>
        <a:bodyPr/>
        <a:lstStyle/>
        <a:p>
          <a:endParaRPr lang="en-US"/>
        </a:p>
      </dgm:t>
    </dgm:pt>
    <dgm:pt modelId="{F56694D9-9C5B-4F3C-AD78-8C77860AB045}">
      <dgm:prSet/>
      <dgm:spPr/>
      <dgm:t>
        <a:bodyPr/>
        <a:lstStyle/>
        <a:p>
          <a:r>
            <a:rPr lang="es-PE" b="1" i="0" baseline="0" dirty="0"/>
            <a:t>Costos Totales</a:t>
          </a:r>
        </a:p>
        <a:p>
          <a:r>
            <a:rPr lang="es-PE" b="0" i="0" baseline="0" dirty="0"/>
            <a:t>La suma de los costos fijos y variables. Esto te dará una idea clara del mínimo precio que necesitas para cubrir tus costos.</a:t>
          </a:r>
          <a:endParaRPr lang="en-US" dirty="0"/>
        </a:p>
      </dgm:t>
    </dgm:pt>
    <dgm:pt modelId="{960ED056-9B3E-4D1C-93F2-3CC3C65A1BAC}" type="parTrans" cxnId="{1495B17C-63AD-468F-8DB2-B1878F5FFF32}">
      <dgm:prSet/>
      <dgm:spPr/>
      <dgm:t>
        <a:bodyPr/>
        <a:lstStyle/>
        <a:p>
          <a:endParaRPr lang="en-US"/>
        </a:p>
      </dgm:t>
    </dgm:pt>
    <dgm:pt modelId="{A3C0AACB-88AC-4AE5-8D75-F0C7F33FCE2E}" type="sibTrans" cxnId="{1495B17C-63AD-468F-8DB2-B1878F5FFF32}">
      <dgm:prSet/>
      <dgm:spPr/>
      <dgm:t>
        <a:bodyPr/>
        <a:lstStyle/>
        <a:p>
          <a:endParaRPr lang="en-US"/>
        </a:p>
      </dgm:t>
    </dgm:pt>
    <dgm:pt modelId="{D73317B1-EE52-4BF4-963E-C51C84CBF9F5}" type="pres">
      <dgm:prSet presAssocID="{F15E2439-AE03-49A6-98EA-1E9E6235AC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F39A25C-92C2-463E-AA2C-A82453453A9C}" type="pres">
      <dgm:prSet presAssocID="{A0704026-9A33-4F75-8D39-8BAA957F3658}" presName="hierRoot1" presStyleCnt="0"/>
      <dgm:spPr/>
    </dgm:pt>
    <dgm:pt modelId="{C45068BB-0D40-4F22-97FE-2E1CBF862201}" type="pres">
      <dgm:prSet presAssocID="{A0704026-9A33-4F75-8D39-8BAA957F3658}" presName="composite" presStyleCnt="0"/>
      <dgm:spPr/>
    </dgm:pt>
    <dgm:pt modelId="{8191F334-9D02-4291-B4F6-693C16792257}" type="pres">
      <dgm:prSet presAssocID="{A0704026-9A33-4F75-8D39-8BAA957F3658}" presName="background" presStyleLbl="node0" presStyleIdx="0" presStyleCnt="3"/>
      <dgm:spPr/>
    </dgm:pt>
    <dgm:pt modelId="{BBBDA2A3-1B75-4D06-A17F-35645662B820}" type="pres">
      <dgm:prSet presAssocID="{A0704026-9A33-4F75-8D39-8BAA957F3658}" presName="text" presStyleLbl="fgAcc0" presStyleIdx="0" presStyleCnt="3">
        <dgm:presLayoutVars>
          <dgm:chPref val="3"/>
        </dgm:presLayoutVars>
      </dgm:prSet>
      <dgm:spPr/>
    </dgm:pt>
    <dgm:pt modelId="{906C1799-C192-4FFD-9970-D121F64C2F08}" type="pres">
      <dgm:prSet presAssocID="{A0704026-9A33-4F75-8D39-8BAA957F3658}" presName="hierChild2" presStyleCnt="0"/>
      <dgm:spPr/>
    </dgm:pt>
    <dgm:pt modelId="{614C871C-878A-423B-BE33-0765CDB5CCFD}" type="pres">
      <dgm:prSet presAssocID="{3DF8C151-6115-4E22-A3B8-60C2E0D5492E}" presName="hierRoot1" presStyleCnt="0"/>
      <dgm:spPr/>
    </dgm:pt>
    <dgm:pt modelId="{31DE6434-F327-47D4-A268-BD82D19D6BCD}" type="pres">
      <dgm:prSet presAssocID="{3DF8C151-6115-4E22-A3B8-60C2E0D5492E}" presName="composite" presStyleCnt="0"/>
      <dgm:spPr/>
    </dgm:pt>
    <dgm:pt modelId="{90AFE5F7-4189-4C83-A2EB-EF3EE4FCB1FD}" type="pres">
      <dgm:prSet presAssocID="{3DF8C151-6115-4E22-A3B8-60C2E0D5492E}" presName="background" presStyleLbl="node0" presStyleIdx="1" presStyleCnt="3"/>
      <dgm:spPr/>
    </dgm:pt>
    <dgm:pt modelId="{FDCE39AA-1307-4680-BBC2-30F47B219B34}" type="pres">
      <dgm:prSet presAssocID="{3DF8C151-6115-4E22-A3B8-60C2E0D5492E}" presName="text" presStyleLbl="fgAcc0" presStyleIdx="1" presStyleCnt="3">
        <dgm:presLayoutVars>
          <dgm:chPref val="3"/>
        </dgm:presLayoutVars>
      </dgm:prSet>
      <dgm:spPr/>
    </dgm:pt>
    <dgm:pt modelId="{235ACEF9-B746-47AE-B3A1-CD075BA2F830}" type="pres">
      <dgm:prSet presAssocID="{3DF8C151-6115-4E22-A3B8-60C2E0D5492E}" presName="hierChild2" presStyleCnt="0"/>
      <dgm:spPr/>
    </dgm:pt>
    <dgm:pt modelId="{568FC645-1D56-47AA-ADEB-03798D3B9851}" type="pres">
      <dgm:prSet presAssocID="{F56694D9-9C5B-4F3C-AD78-8C77860AB045}" presName="hierRoot1" presStyleCnt="0"/>
      <dgm:spPr/>
    </dgm:pt>
    <dgm:pt modelId="{350D2B52-9460-4679-AF38-BF695BC38049}" type="pres">
      <dgm:prSet presAssocID="{F56694D9-9C5B-4F3C-AD78-8C77860AB045}" presName="composite" presStyleCnt="0"/>
      <dgm:spPr/>
    </dgm:pt>
    <dgm:pt modelId="{D124C816-56F6-41A0-883B-B9FFE69477F3}" type="pres">
      <dgm:prSet presAssocID="{F56694D9-9C5B-4F3C-AD78-8C77860AB045}" presName="background" presStyleLbl="node0" presStyleIdx="2" presStyleCnt="3"/>
      <dgm:spPr/>
    </dgm:pt>
    <dgm:pt modelId="{1E822AEC-E140-40D5-9FA6-444B36751C2D}" type="pres">
      <dgm:prSet presAssocID="{F56694D9-9C5B-4F3C-AD78-8C77860AB045}" presName="text" presStyleLbl="fgAcc0" presStyleIdx="2" presStyleCnt="3">
        <dgm:presLayoutVars>
          <dgm:chPref val="3"/>
        </dgm:presLayoutVars>
      </dgm:prSet>
      <dgm:spPr/>
    </dgm:pt>
    <dgm:pt modelId="{F3F7DAA4-EED5-4C38-A289-D4A37D17AA3B}" type="pres">
      <dgm:prSet presAssocID="{F56694D9-9C5B-4F3C-AD78-8C77860AB045}" presName="hierChild2" presStyleCnt="0"/>
      <dgm:spPr/>
    </dgm:pt>
  </dgm:ptLst>
  <dgm:cxnLst>
    <dgm:cxn modelId="{2D537B05-0FCD-486E-BAEB-0EECC8119DB3}" type="presOf" srcId="{F56694D9-9C5B-4F3C-AD78-8C77860AB045}" destId="{1E822AEC-E140-40D5-9FA6-444B36751C2D}" srcOrd="0" destOrd="0" presId="urn:microsoft.com/office/officeart/2005/8/layout/hierarchy1"/>
    <dgm:cxn modelId="{CA1A1F2A-1BCF-4F80-ABA7-C31D772C7D79}" type="presOf" srcId="{A0704026-9A33-4F75-8D39-8BAA957F3658}" destId="{BBBDA2A3-1B75-4D06-A17F-35645662B820}" srcOrd="0" destOrd="0" presId="urn:microsoft.com/office/officeart/2005/8/layout/hierarchy1"/>
    <dgm:cxn modelId="{6DB50942-648A-4858-ADEF-09B34C02A90C}" type="presOf" srcId="{F15E2439-AE03-49A6-98EA-1E9E6235AC0E}" destId="{D73317B1-EE52-4BF4-963E-C51C84CBF9F5}" srcOrd="0" destOrd="0" presId="urn:microsoft.com/office/officeart/2005/8/layout/hierarchy1"/>
    <dgm:cxn modelId="{09A5AD6D-D01A-4514-B554-0BA48ABDBB2D}" type="presOf" srcId="{3DF8C151-6115-4E22-A3B8-60C2E0D5492E}" destId="{FDCE39AA-1307-4680-BBC2-30F47B219B34}" srcOrd="0" destOrd="0" presId="urn:microsoft.com/office/officeart/2005/8/layout/hierarchy1"/>
    <dgm:cxn modelId="{2F393C4F-0F3F-4476-B55E-BFF91E1D2AD3}" srcId="{F15E2439-AE03-49A6-98EA-1E9E6235AC0E}" destId="{A0704026-9A33-4F75-8D39-8BAA957F3658}" srcOrd="0" destOrd="0" parTransId="{3D548728-FC11-4001-92F2-AC5C42471857}" sibTransId="{F245B615-A961-49D8-876D-FBFA280B5B0D}"/>
    <dgm:cxn modelId="{1495B17C-63AD-468F-8DB2-B1878F5FFF32}" srcId="{F15E2439-AE03-49A6-98EA-1E9E6235AC0E}" destId="{F56694D9-9C5B-4F3C-AD78-8C77860AB045}" srcOrd="2" destOrd="0" parTransId="{960ED056-9B3E-4D1C-93F2-3CC3C65A1BAC}" sibTransId="{A3C0AACB-88AC-4AE5-8D75-F0C7F33FCE2E}"/>
    <dgm:cxn modelId="{A9121683-C468-4151-A38E-3AAD6F30B624}" srcId="{F15E2439-AE03-49A6-98EA-1E9E6235AC0E}" destId="{3DF8C151-6115-4E22-A3B8-60C2E0D5492E}" srcOrd="1" destOrd="0" parTransId="{15E9F81A-96A3-47A1-8635-DFBA971708F0}" sibTransId="{CBA3B5D6-3743-4366-AB39-D3A8CE36EB02}"/>
    <dgm:cxn modelId="{672D08F6-212F-42FE-A68A-8220405756A5}" type="presParOf" srcId="{D73317B1-EE52-4BF4-963E-C51C84CBF9F5}" destId="{4F39A25C-92C2-463E-AA2C-A82453453A9C}" srcOrd="0" destOrd="0" presId="urn:microsoft.com/office/officeart/2005/8/layout/hierarchy1"/>
    <dgm:cxn modelId="{F5C715E1-A206-4559-AA5C-4361990D4E33}" type="presParOf" srcId="{4F39A25C-92C2-463E-AA2C-A82453453A9C}" destId="{C45068BB-0D40-4F22-97FE-2E1CBF862201}" srcOrd="0" destOrd="0" presId="urn:microsoft.com/office/officeart/2005/8/layout/hierarchy1"/>
    <dgm:cxn modelId="{01860F39-9AF1-4563-8DA1-F94B214551F8}" type="presParOf" srcId="{C45068BB-0D40-4F22-97FE-2E1CBF862201}" destId="{8191F334-9D02-4291-B4F6-693C16792257}" srcOrd="0" destOrd="0" presId="urn:microsoft.com/office/officeart/2005/8/layout/hierarchy1"/>
    <dgm:cxn modelId="{1C7F1B8B-2592-48C3-B020-F1E6F745E634}" type="presParOf" srcId="{C45068BB-0D40-4F22-97FE-2E1CBF862201}" destId="{BBBDA2A3-1B75-4D06-A17F-35645662B820}" srcOrd="1" destOrd="0" presId="urn:microsoft.com/office/officeart/2005/8/layout/hierarchy1"/>
    <dgm:cxn modelId="{8556AF58-ACD3-463B-B7E5-76564446F984}" type="presParOf" srcId="{4F39A25C-92C2-463E-AA2C-A82453453A9C}" destId="{906C1799-C192-4FFD-9970-D121F64C2F08}" srcOrd="1" destOrd="0" presId="urn:microsoft.com/office/officeart/2005/8/layout/hierarchy1"/>
    <dgm:cxn modelId="{8BFBEB49-10E9-42A1-88A6-01BF333E4466}" type="presParOf" srcId="{D73317B1-EE52-4BF4-963E-C51C84CBF9F5}" destId="{614C871C-878A-423B-BE33-0765CDB5CCFD}" srcOrd="1" destOrd="0" presId="urn:microsoft.com/office/officeart/2005/8/layout/hierarchy1"/>
    <dgm:cxn modelId="{E13997B9-840B-4E56-9212-B5F5185A8B8B}" type="presParOf" srcId="{614C871C-878A-423B-BE33-0765CDB5CCFD}" destId="{31DE6434-F327-47D4-A268-BD82D19D6BCD}" srcOrd="0" destOrd="0" presId="urn:microsoft.com/office/officeart/2005/8/layout/hierarchy1"/>
    <dgm:cxn modelId="{62E3075C-93B3-4551-A119-FA7D2F9103CC}" type="presParOf" srcId="{31DE6434-F327-47D4-A268-BD82D19D6BCD}" destId="{90AFE5F7-4189-4C83-A2EB-EF3EE4FCB1FD}" srcOrd="0" destOrd="0" presId="urn:microsoft.com/office/officeart/2005/8/layout/hierarchy1"/>
    <dgm:cxn modelId="{9F78A8EF-8C16-491C-96DA-3F98867A907C}" type="presParOf" srcId="{31DE6434-F327-47D4-A268-BD82D19D6BCD}" destId="{FDCE39AA-1307-4680-BBC2-30F47B219B34}" srcOrd="1" destOrd="0" presId="urn:microsoft.com/office/officeart/2005/8/layout/hierarchy1"/>
    <dgm:cxn modelId="{CDAE145E-0377-4388-A0AF-9BF4CF65480A}" type="presParOf" srcId="{614C871C-878A-423B-BE33-0765CDB5CCFD}" destId="{235ACEF9-B746-47AE-B3A1-CD075BA2F830}" srcOrd="1" destOrd="0" presId="urn:microsoft.com/office/officeart/2005/8/layout/hierarchy1"/>
    <dgm:cxn modelId="{8BACA9A1-6F0C-4AA6-A96F-31B03C51D749}" type="presParOf" srcId="{D73317B1-EE52-4BF4-963E-C51C84CBF9F5}" destId="{568FC645-1D56-47AA-ADEB-03798D3B9851}" srcOrd="2" destOrd="0" presId="urn:microsoft.com/office/officeart/2005/8/layout/hierarchy1"/>
    <dgm:cxn modelId="{75185F3F-8958-4305-B2E7-3E00F4031607}" type="presParOf" srcId="{568FC645-1D56-47AA-ADEB-03798D3B9851}" destId="{350D2B52-9460-4679-AF38-BF695BC38049}" srcOrd="0" destOrd="0" presId="urn:microsoft.com/office/officeart/2005/8/layout/hierarchy1"/>
    <dgm:cxn modelId="{32067AA4-FA6E-4657-B1CA-F04EEE20C963}" type="presParOf" srcId="{350D2B52-9460-4679-AF38-BF695BC38049}" destId="{D124C816-56F6-41A0-883B-B9FFE69477F3}" srcOrd="0" destOrd="0" presId="urn:microsoft.com/office/officeart/2005/8/layout/hierarchy1"/>
    <dgm:cxn modelId="{F2595712-E3B0-4723-A836-474D92508DFD}" type="presParOf" srcId="{350D2B52-9460-4679-AF38-BF695BC38049}" destId="{1E822AEC-E140-40D5-9FA6-444B36751C2D}" srcOrd="1" destOrd="0" presId="urn:microsoft.com/office/officeart/2005/8/layout/hierarchy1"/>
    <dgm:cxn modelId="{4245CC1D-79BC-4EC8-97A0-AEE66B736E13}" type="presParOf" srcId="{568FC645-1D56-47AA-ADEB-03798D3B9851}" destId="{F3F7DAA4-EED5-4C38-A289-D4A37D17AA3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29F8D4-E89C-4DDB-8B1D-D086492154A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79EB4C6-A22C-44D1-97B7-33F166B8D617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 dirty="0">
              <a:solidFill>
                <a:schemeClr val="bg1"/>
              </a:solidFill>
            </a:rPr>
            <a:t>Demanda del Producto</a:t>
          </a:r>
          <a:r>
            <a:rPr lang="es-PE" b="0" i="0" baseline="0" dirty="0">
              <a:solidFill>
                <a:schemeClr val="bg1"/>
              </a:solidFill>
            </a:rPr>
            <a:t>: Investigar </a:t>
          </a:r>
          <a:r>
            <a:rPr lang="es-PE" b="1" i="0" u="sng" baseline="0" dirty="0">
              <a:solidFill>
                <a:schemeClr val="bg1"/>
              </a:solidFill>
            </a:rPr>
            <a:t>cuántos clientes </a:t>
          </a:r>
          <a:r>
            <a:rPr lang="es-PE" b="0" i="0" baseline="0" dirty="0">
              <a:solidFill>
                <a:schemeClr val="bg1"/>
              </a:solidFill>
            </a:rPr>
            <a:t>están interesados en tu producto y cuánto estarían dispuestos a pagar.</a:t>
          </a:r>
          <a:endParaRPr lang="en-US" dirty="0">
            <a:solidFill>
              <a:schemeClr val="bg1"/>
            </a:solidFill>
          </a:endParaRPr>
        </a:p>
      </dgm:t>
    </dgm:pt>
    <dgm:pt modelId="{526A2D82-5379-4250-8383-4A31D94DEFE1}" type="parTrans" cxnId="{6A46C2F5-60A7-47E8-81A3-DF2342788711}">
      <dgm:prSet/>
      <dgm:spPr/>
      <dgm:t>
        <a:bodyPr/>
        <a:lstStyle/>
        <a:p>
          <a:endParaRPr lang="en-US"/>
        </a:p>
      </dgm:t>
    </dgm:pt>
    <dgm:pt modelId="{46F451EE-76D9-47B6-8CCA-F45A493FC358}" type="sibTrans" cxnId="{6A46C2F5-60A7-47E8-81A3-DF2342788711}">
      <dgm:prSet/>
      <dgm:spPr/>
      <dgm:t>
        <a:bodyPr/>
        <a:lstStyle/>
        <a:p>
          <a:endParaRPr lang="en-US"/>
        </a:p>
      </dgm:t>
    </dgm:pt>
    <dgm:pt modelId="{A7F15AF4-0BA4-45EA-BC09-D018F8EEEDA5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 dirty="0">
              <a:solidFill>
                <a:schemeClr val="bg1"/>
              </a:solidFill>
            </a:rPr>
            <a:t>Segmentación de Clientes: </a:t>
          </a:r>
          <a:r>
            <a:rPr lang="es-PE" b="0" i="0" baseline="0" dirty="0">
              <a:solidFill>
                <a:schemeClr val="bg1"/>
              </a:solidFill>
            </a:rPr>
            <a:t>Identificar los segmentos y sus </a:t>
          </a:r>
          <a:r>
            <a:rPr lang="es-PE" b="0" i="0" u="sng" baseline="0" dirty="0">
              <a:solidFill>
                <a:schemeClr val="bg1"/>
              </a:solidFill>
            </a:rPr>
            <a:t>características de compra, incluyendo su sensibilidad al precio</a:t>
          </a:r>
          <a:r>
            <a:rPr lang="es-PE" b="0" i="0" baseline="0" dirty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48EB11B5-E624-4A2B-A0BC-7BA06B140871}" type="parTrans" cxnId="{885BFA52-6338-4AD5-801C-B2F374ADA7DD}">
      <dgm:prSet/>
      <dgm:spPr/>
      <dgm:t>
        <a:bodyPr/>
        <a:lstStyle/>
        <a:p>
          <a:endParaRPr lang="en-US"/>
        </a:p>
      </dgm:t>
    </dgm:pt>
    <dgm:pt modelId="{09AA107C-2B76-426C-8DCC-1F647B198F98}" type="sibTrans" cxnId="{885BFA52-6338-4AD5-801C-B2F374ADA7DD}">
      <dgm:prSet/>
      <dgm:spPr/>
      <dgm:t>
        <a:bodyPr/>
        <a:lstStyle/>
        <a:p>
          <a:endParaRPr lang="en-US"/>
        </a:p>
      </dgm:t>
    </dgm:pt>
    <dgm:pt modelId="{344477CB-CFCC-4A84-BE0E-A773935E90AC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>
              <a:solidFill>
                <a:schemeClr val="bg1"/>
              </a:solidFill>
            </a:rPr>
            <a:t>Competencia:</a:t>
          </a:r>
          <a:r>
            <a:rPr lang="es-PE" b="0" i="0" baseline="0">
              <a:solidFill>
                <a:schemeClr val="bg1"/>
              </a:solidFill>
            </a:rPr>
            <a:t> Estudiar los precios de los competidores y cómo se posicionan sus productos en el mercado.</a:t>
          </a:r>
          <a:endParaRPr lang="en-US" dirty="0">
            <a:solidFill>
              <a:schemeClr val="bg1"/>
            </a:solidFill>
          </a:endParaRPr>
        </a:p>
      </dgm:t>
    </dgm:pt>
    <dgm:pt modelId="{38A87984-BC8A-415C-AF2B-0EC38473DBB1}" type="parTrans" cxnId="{183184AD-64C9-4DAB-9960-5046F6E3D77E}">
      <dgm:prSet/>
      <dgm:spPr/>
      <dgm:t>
        <a:bodyPr/>
        <a:lstStyle/>
        <a:p>
          <a:endParaRPr lang="en-US"/>
        </a:p>
      </dgm:t>
    </dgm:pt>
    <dgm:pt modelId="{72A9C54C-354E-461D-9A75-7A20AC33D62D}" type="sibTrans" cxnId="{183184AD-64C9-4DAB-9960-5046F6E3D77E}">
      <dgm:prSet/>
      <dgm:spPr/>
      <dgm:t>
        <a:bodyPr/>
        <a:lstStyle/>
        <a:p>
          <a:endParaRPr lang="en-US"/>
        </a:p>
      </dgm:t>
    </dgm:pt>
    <dgm:pt modelId="{966555DA-990A-453C-874A-EB20A188219A}" type="pres">
      <dgm:prSet presAssocID="{4E29F8D4-E89C-4DDB-8B1D-D086492154A0}" presName="root" presStyleCnt="0">
        <dgm:presLayoutVars>
          <dgm:dir/>
          <dgm:resizeHandles val="exact"/>
        </dgm:presLayoutVars>
      </dgm:prSet>
      <dgm:spPr/>
    </dgm:pt>
    <dgm:pt modelId="{75A62BF2-81AC-4550-9845-B0C9B91DBE4A}" type="pres">
      <dgm:prSet presAssocID="{C79EB4C6-A22C-44D1-97B7-33F166B8D617}" presName="compNode" presStyleCnt="0"/>
      <dgm:spPr/>
    </dgm:pt>
    <dgm:pt modelId="{7F57AF0F-24E5-4D7E-8012-A61658DFA311}" type="pres">
      <dgm:prSet presAssocID="{C79EB4C6-A22C-44D1-97B7-33F166B8D617}" presName="bgRect" presStyleLbl="bgShp" presStyleIdx="0" presStyleCnt="3"/>
      <dgm:spPr/>
    </dgm:pt>
    <dgm:pt modelId="{5CFD0308-2D33-42CF-9CEF-5FA85BDA4E9B}" type="pres">
      <dgm:prSet presAssocID="{C79EB4C6-A22C-44D1-97B7-33F166B8D6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cimiento empresarial con relleno sólido"/>
        </a:ext>
      </dgm:extLst>
    </dgm:pt>
    <dgm:pt modelId="{BA5BB322-2E3B-437A-8BC4-D1384C6736B1}" type="pres">
      <dgm:prSet presAssocID="{C79EB4C6-A22C-44D1-97B7-33F166B8D617}" presName="spaceRect" presStyleCnt="0"/>
      <dgm:spPr/>
    </dgm:pt>
    <dgm:pt modelId="{3DFF322C-9718-48A5-B68C-111276F849BD}" type="pres">
      <dgm:prSet presAssocID="{C79EB4C6-A22C-44D1-97B7-33F166B8D617}" presName="parTx" presStyleLbl="revTx" presStyleIdx="0" presStyleCnt="3">
        <dgm:presLayoutVars>
          <dgm:chMax val="0"/>
          <dgm:chPref val="0"/>
        </dgm:presLayoutVars>
      </dgm:prSet>
      <dgm:spPr/>
    </dgm:pt>
    <dgm:pt modelId="{4FD4202E-28CC-417D-AE19-72A4ADE46129}" type="pres">
      <dgm:prSet presAssocID="{46F451EE-76D9-47B6-8CCA-F45A493FC358}" presName="sibTrans" presStyleCnt="0"/>
      <dgm:spPr/>
    </dgm:pt>
    <dgm:pt modelId="{D5DDC63A-C53C-4BAA-ACA3-F46985D0795E}" type="pres">
      <dgm:prSet presAssocID="{A7F15AF4-0BA4-45EA-BC09-D018F8EEEDA5}" presName="compNode" presStyleCnt="0"/>
      <dgm:spPr/>
    </dgm:pt>
    <dgm:pt modelId="{E1322E39-FB8E-4170-B421-90EA11A91454}" type="pres">
      <dgm:prSet presAssocID="{A7F15AF4-0BA4-45EA-BC09-D018F8EEEDA5}" presName="bgRect" presStyleLbl="bgShp" presStyleIdx="1" presStyleCnt="3"/>
      <dgm:spPr/>
    </dgm:pt>
    <dgm:pt modelId="{F0EE9ECE-AC21-43A6-8A8C-B3967EE98E1B}" type="pres">
      <dgm:prSet presAssocID="{A7F15AF4-0BA4-45EA-BC09-D018F8EEED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A2886F4-E363-40CC-B825-E44651BE92EB}" type="pres">
      <dgm:prSet presAssocID="{A7F15AF4-0BA4-45EA-BC09-D018F8EEEDA5}" presName="spaceRect" presStyleCnt="0"/>
      <dgm:spPr/>
    </dgm:pt>
    <dgm:pt modelId="{5E2EC32A-33F5-4A87-832E-F267F5763A8D}" type="pres">
      <dgm:prSet presAssocID="{A7F15AF4-0BA4-45EA-BC09-D018F8EEEDA5}" presName="parTx" presStyleLbl="revTx" presStyleIdx="1" presStyleCnt="3">
        <dgm:presLayoutVars>
          <dgm:chMax val="0"/>
          <dgm:chPref val="0"/>
        </dgm:presLayoutVars>
      </dgm:prSet>
      <dgm:spPr/>
    </dgm:pt>
    <dgm:pt modelId="{D539FF69-7B15-4670-B0F9-66A891CBFAFD}" type="pres">
      <dgm:prSet presAssocID="{09AA107C-2B76-426C-8DCC-1F647B198F98}" presName="sibTrans" presStyleCnt="0"/>
      <dgm:spPr/>
    </dgm:pt>
    <dgm:pt modelId="{C585932A-16FB-4A6C-80A9-2A250EB3B214}" type="pres">
      <dgm:prSet presAssocID="{344477CB-CFCC-4A84-BE0E-A773935E90AC}" presName="compNode" presStyleCnt="0"/>
      <dgm:spPr/>
    </dgm:pt>
    <dgm:pt modelId="{5CDAAF95-4ED1-44C8-B9BD-AB1B29427F6C}" type="pres">
      <dgm:prSet presAssocID="{344477CB-CFCC-4A84-BE0E-A773935E90AC}" presName="bgRect" presStyleLbl="bgShp" presStyleIdx="2" presStyleCnt="3"/>
      <dgm:spPr/>
    </dgm:pt>
    <dgm:pt modelId="{34188432-2B59-44A9-B303-6D49C93B3D33}" type="pres">
      <dgm:prSet presAssocID="{344477CB-CFCC-4A84-BE0E-A773935E90A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grima con relleno sólido"/>
        </a:ext>
      </dgm:extLst>
    </dgm:pt>
    <dgm:pt modelId="{D1CD5562-8D1C-4D46-9564-43A7D05C85DB}" type="pres">
      <dgm:prSet presAssocID="{344477CB-CFCC-4A84-BE0E-A773935E90AC}" presName="spaceRect" presStyleCnt="0"/>
      <dgm:spPr/>
    </dgm:pt>
    <dgm:pt modelId="{AAC6DF3F-BD8F-4D59-9A12-9F54FCBFCA33}" type="pres">
      <dgm:prSet presAssocID="{344477CB-CFCC-4A84-BE0E-A773935E90A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60B126-C32B-426F-AE37-975B253D0CED}" type="presOf" srcId="{4E29F8D4-E89C-4DDB-8B1D-D086492154A0}" destId="{966555DA-990A-453C-874A-EB20A188219A}" srcOrd="0" destOrd="0" presId="urn:microsoft.com/office/officeart/2018/2/layout/IconVerticalSolidList"/>
    <dgm:cxn modelId="{25E8FD4D-0138-4D02-941E-F25F8A526E50}" type="presOf" srcId="{344477CB-CFCC-4A84-BE0E-A773935E90AC}" destId="{AAC6DF3F-BD8F-4D59-9A12-9F54FCBFCA33}" srcOrd="0" destOrd="0" presId="urn:microsoft.com/office/officeart/2018/2/layout/IconVerticalSolidList"/>
    <dgm:cxn modelId="{885BFA52-6338-4AD5-801C-B2F374ADA7DD}" srcId="{4E29F8D4-E89C-4DDB-8B1D-D086492154A0}" destId="{A7F15AF4-0BA4-45EA-BC09-D018F8EEEDA5}" srcOrd="1" destOrd="0" parTransId="{48EB11B5-E624-4A2B-A0BC-7BA06B140871}" sibTransId="{09AA107C-2B76-426C-8DCC-1F647B198F98}"/>
    <dgm:cxn modelId="{338EEE55-90C7-4E5A-96A7-698E7A4BB4FC}" type="presOf" srcId="{A7F15AF4-0BA4-45EA-BC09-D018F8EEEDA5}" destId="{5E2EC32A-33F5-4A87-832E-F267F5763A8D}" srcOrd="0" destOrd="0" presId="urn:microsoft.com/office/officeart/2018/2/layout/IconVerticalSolidList"/>
    <dgm:cxn modelId="{DB853C9A-7707-48A6-8291-B75FD8A89ECB}" type="presOf" srcId="{C79EB4C6-A22C-44D1-97B7-33F166B8D617}" destId="{3DFF322C-9718-48A5-B68C-111276F849BD}" srcOrd="0" destOrd="0" presId="urn:microsoft.com/office/officeart/2018/2/layout/IconVerticalSolidList"/>
    <dgm:cxn modelId="{183184AD-64C9-4DAB-9960-5046F6E3D77E}" srcId="{4E29F8D4-E89C-4DDB-8B1D-D086492154A0}" destId="{344477CB-CFCC-4A84-BE0E-A773935E90AC}" srcOrd="2" destOrd="0" parTransId="{38A87984-BC8A-415C-AF2B-0EC38473DBB1}" sibTransId="{72A9C54C-354E-461D-9A75-7A20AC33D62D}"/>
    <dgm:cxn modelId="{6A46C2F5-60A7-47E8-81A3-DF2342788711}" srcId="{4E29F8D4-E89C-4DDB-8B1D-D086492154A0}" destId="{C79EB4C6-A22C-44D1-97B7-33F166B8D617}" srcOrd="0" destOrd="0" parTransId="{526A2D82-5379-4250-8383-4A31D94DEFE1}" sibTransId="{46F451EE-76D9-47B6-8CCA-F45A493FC358}"/>
    <dgm:cxn modelId="{DBA2BECA-A2D7-4F20-B101-EB595D7AA6DF}" type="presParOf" srcId="{966555DA-990A-453C-874A-EB20A188219A}" destId="{75A62BF2-81AC-4550-9845-B0C9B91DBE4A}" srcOrd="0" destOrd="0" presId="urn:microsoft.com/office/officeart/2018/2/layout/IconVerticalSolidList"/>
    <dgm:cxn modelId="{B6C49F45-BFA8-4F55-B986-34089BA065E0}" type="presParOf" srcId="{75A62BF2-81AC-4550-9845-B0C9B91DBE4A}" destId="{7F57AF0F-24E5-4D7E-8012-A61658DFA311}" srcOrd="0" destOrd="0" presId="urn:microsoft.com/office/officeart/2018/2/layout/IconVerticalSolidList"/>
    <dgm:cxn modelId="{AC124D6E-1A2C-4834-A522-ECC7C05F9A4C}" type="presParOf" srcId="{75A62BF2-81AC-4550-9845-B0C9B91DBE4A}" destId="{5CFD0308-2D33-42CF-9CEF-5FA85BDA4E9B}" srcOrd="1" destOrd="0" presId="urn:microsoft.com/office/officeart/2018/2/layout/IconVerticalSolidList"/>
    <dgm:cxn modelId="{FED7B18C-DC94-49D7-BB86-F2974CA0FBC7}" type="presParOf" srcId="{75A62BF2-81AC-4550-9845-B0C9B91DBE4A}" destId="{BA5BB322-2E3B-437A-8BC4-D1384C6736B1}" srcOrd="2" destOrd="0" presId="urn:microsoft.com/office/officeart/2018/2/layout/IconVerticalSolidList"/>
    <dgm:cxn modelId="{1D0178E1-216E-4FF4-8590-DB27F2482C2D}" type="presParOf" srcId="{75A62BF2-81AC-4550-9845-B0C9B91DBE4A}" destId="{3DFF322C-9718-48A5-B68C-111276F849BD}" srcOrd="3" destOrd="0" presId="urn:microsoft.com/office/officeart/2018/2/layout/IconVerticalSolidList"/>
    <dgm:cxn modelId="{B0E52375-7B7F-46BD-A6C2-3FFD3BD59EAE}" type="presParOf" srcId="{966555DA-990A-453C-874A-EB20A188219A}" destId="{4FD4202E-28CC-417D-AE19-72A4ADE46129}" srcOrd="1" destOrd="0" presId="urn:microsoft.com/office/officeart/2018/2/layout/IconVerticalSolidList"/>
    <dgm:cxn modelId="{114C0076-FE2E-4153-BA7D-70F3B8DADE4C}" type="presParOf" srcId="{966555DA-990A-453C-874A-EB20A188219A}" destId="{D5DDC63A-C53C-4BAA-ACA3-F46985D0795E}" srcOrd="2" destOrd="0" presId="urn:microsoft.com/office/officeart/2018/2/layout/IconVerticalSolidList"/>
    <dgm:cxn modelId="{EC9FFC9F-71AE-4EFA-9619-2FD7DE9E6EE8}" type="presParOf" srcId="{D5DDC63A-C53C-4BAA-ACA3-F46985D0795E}" destId="{E1322E39-FB8E-4170-B421-90EA11A91454}" srcOrd="0" destOrd="0" presId="urn:microsoft.com/office/officeart/2018/2/layout/IconVerticalSolidList"/>
    <dgm:cxn modelId="{90C46F9C-9751-434C-ABB6-9A2C1069BEEF}" type="presParOf" srcId="{D5DDC63A-C53C-4BAA-ACA3-F46985D0795E}" destId="{F0EE9ECE-AC21-43A6-8A8C-B3967EE98E1B}" srcOrd="1" destOrd="0" presId="urn:microsoft.com/office/officeart/2018/2/layout/IconVerticalSolidList"/>
    <dgm:cxn modelId="{40087964-2F16-4809-8943-447318487B99}" type="presParOf" srcId="{D5DDC63A-C53C-4BAA-ACA3-F46985D0795E}" destId="{EA2886F4-E363-40CC-B825-E44651BE92EB}" srcOrd="2" destOrd="0" presId="urn:microsoft.com/office/officeart/2018/2/layout/IconVerticalSolidList"/>
    <dgm:cxn modelId="{746D44D0-817E-4FD5-BCF7-918FA78BE214}" type="presParOf" srcId="{D5DDC63A-C53C-4BAA-ACA3-F46985D0795E}" destId="{5E2EC32A-33F5-4A87-832E-F267F5763A8D}" srcOrd="3" destOrd="0" presId="urn:microsoft.com/office/officeart/2018/2/layout/IconVerticalSolidList"/>
    <dgm:cxn modelId="{037768BD-7A66-4C8D-8FB2-3826EEC4CBA7}" type="presParOf" srcId="{966555DA-990A-453C-874A-EB20A188219A}" destId="{D539FF69-7B15-4670-B0F9-66A891CBFAFD}" srcOrd="3" destOrd="0" presId="urn:microsoft.com/office/officeart/2018/2/layout/IconVerticalSolidList"/>
    <dgm:cxn modelId="{B59BDF6F-B3D8-47B7-99DE-5EA0939E3CFC}" type="presParOf" srcId="{966555DA-990A-453C-874A-EB20A188219A}" destId="{C585932A-16FB-4A6C-80A9-2A250EB3B214}" srcOrd="4" destOrd="0" presId="urn:microsoft.com/office/officeart/2018/2/layout/IconVerticalSolidList"/>
    <dgm:cxn modelId="{1B41F105-5396-4A2C-AA1B-C69BA5BF71A2}" type="presParOf" srcId="{C585932A-16FB-4A6C-80A9-2A250EB3B214}" destId="{5CDAAF95-4ED1-44C8-B9BD-AB1B29427F6C}" srcOrd="0" destOrd="0" presId="urn:microsoft.com/office/officeart/2018/2/layout/IconVerticalSolidList"/>
    <dgm:cxn modelId="{CA8EA086-8443-4A3F-B466-E8F5E4513A08}" type="presParOf" srcId="{C585932A-16FB-4A6C-80A9-2A250EB3B214}" destId="{34188432-2B59-44A9-B303-6D49C93B3D33}" srcOrd="1" destOrd="0" presId="urn:microsoft.com/office/officeart/2018/2/layout/IconVerticalSolidList"/>
    <dgm:cxn modelId="{0D4B3EE8-F7C8-4F22-956A-4B486B6EB7F5}" type="presParOf" srcId="{C585932A-16FB-4A6C-80A9-2A250EB3B214}" destId="{D1CD5562-8D1C-4D46-9564-43A7D05C85DB}" srcOrd="2" destOrd="0" presId="urn:microsoft.com/office/officeart/2018/2/layout/IconVerticalSolidList"/>
    <dgm:cxn modelId="{35AC59EA-EBC5-4BF8-86A6-A01A4032FA19}" type="presParOf" srcId="{C585932A-16FB-4A6C-80A9-2A250EB3B214}" destId="{AAC6DF3F-BD8F-4D59-9A12-9F54FCBFCA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42B71A-45F1-48FF-9705-4E3C6CB1E96A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308273-369D-439F-9825-F283AA3C939D}">
      <dgm:prSet/>
      <dgm:spPr/>
      <dgm:t>
        <a:bodyPr/>
        <a:lstStyle/>
        <a:p>
          <a:pPr>
            <a:defRPr cap="all"/>
          </a:pPr>
          <a:r>
            <a:rPr lang="es-PE" b="1" i="0" baseline="0" dirty="0"/>
            <a:t>1. Beneficios del Producto:</a:t>
          </a:r>
          <a:r>
            <a:rPr lang="es-PE" b="0" i="0" baseline="0" dirty="0"/>
            <a:t> I</a:t>
          </a:r>
          <a:r>
            <a:rPr lang="es-PE" b="0" i="0" cap="none" baseline="0" dirty="0"/>
            <a:t>dentificar las características y beneficios clave de tu producto y cómo se diferencian de los competidores.</a:t>
          </a:r>
          <a:endParaRPr lang="en-US" dirty="0"/>
        </a:p>
      </dgm:t>
    </dgm:pt>
    <dgm:pt modelId="{399A025C-2698-417B-8086-23B13C1AE041}" type="parTrans" cxnId="{B8DEAE6B-E9B5-4216-9B24-1773F6B0FF44}">
      <dgm:prSet/>
      <dgm:spPr/>
      <dgm:t>
        <a:bodyPr/>
        <a:lstStyle/>
        <a:p>
          <a:endParaRPr lang="en-US"/>
        </a:p>
      </dgm:t>
    </dgm:pt>
    <dgm:pt modelId="{C0989B39-9C0F-4DF4-8D9F-79B8F0A9C635}" type="sibTrans" cxnId="{B8DEAE6B-E9B5-4216-9B24-1773F6B0FF44}">
      <dgm:prSet/>
      <dgm:spPr/>
      <dgm:t>
        <a:bodyPr/>
        <a:lstStyle/>
        <a:p>
          <a:endParaRPr lang="en-US"/>
        </a:p>
      </dgm:t>
    </dgm:pt>
    <dgm:pt modelId="{C3DF646D-468E-482D-8360-4145C32C8C53}">
      <dgm:prSet/>
      <dgm:spPr/>
      <dgm:t>
        <a:bodyPr/>
        <a:lstStyle/>
        <a:p>
          <a:pPr>
            <a:defRPr cap="all"/>
          </a:pPr>
          <a:r>
            <a:rPr lang="es-PE" b="1" i="0" baseline="0" dirty="0"/>
            <a:t>2. Percepción del Cliente:</a:t>
          </a:r>
          <a:r>
            <a:rPr lang="es-PE" b="0" i="0" baseline="0" dirty="0"/>
            <a:t> </a:t>
          </a:r>
        </a:p>
        <a:p>
          <a:pPr>
            <a:defRPr cap="all"/>
          </a:pPr>
          <a:r>
            <a:rPr lang="es-PE" b="0" i="0" cap="none" baseline="0" dirty="0"/>
            <a:t>Evaluar cómo los clientes perciben el valor de tu producto en comparación con otros en el mercado. Esto puede involucrar encuestas, grupos focales o entrevistas</a:t>
          </a:r>
          <a:r>
            <a:rPr lang="es-PE" cap="none" dirty="0"/>
            <a:t>.</a:t>
          </a:r>
          <a:endParaRPr lang="en-US" cap="none" dirty="0"/>
        </a:p>
      </dgm:t>
    </dgm:pt>
    <dgm:pt modelId="{8C75D680-04B1-42F4-A66D-A180E1885C51}" type="parTrans" cxnId="{BF793918-477B-4679-99D8-B3B61A24FBC7}">
      <dgm:prSet/>
      <dgm:spPr/>
      <dgm:t>
        <a:bodyPr/>
        <a:lstStyle/>
        <a:p>
          <a:endParaRPr lang="en-US"/>
        </a:p>
      </dgm:t>
    </dgm:pt>
    <dgm:pt modelId="{D1B0237C-CBE4-4DFA-9A93-85F5BF37334A}" type="sibTrans" cxnId="{BF793918-477B-4679-99D8-B3B61A24FBC7}">
      <dgm:prSet/>
      <dgm:spPr/>
      <dgm:t>
        <a:bodyPr/>
        <a:lstStyle/>
        <a:p>
          <a:endParaRPr lang="en-US"/>
        </a:p>
      </dgm:t>
    </dgm:pt>
    <dgm:pt modelId="{F99C756E-0BE8-4D82-ABD7-CE41234913F3}">
      <dgm:prSet/>
      <dgm:spPr/>
      <dgm:t>
        <a:bodyPr/>
        <a:lstStyle/>
        <a:p>
          <a:pPr>
            <a:defRPr cap="all"/>
          </a:pPr>
          <a:r>
            <a:rPr lang="es-PE" b="0" i="0" baseline="0"/>
            <a:t>3. Seleccionar una estrategia de precios</a:t>
          </a:r>
          <a:endParaRPr lang="en-US"/>
        </a:p>
      </dgm:t>
    </dgm:pt>
    <dgm:pt modelId="{E3D12957-A49D-4319-B50D-40ED133250CD}" type="parTrans" cxnId="{59708BDD-88CC-462A-9639-B2E12497082B}">
      <dgm:prSet/>
      <dgm:spPr/>
      <dgm:t>
        <a:bodyPr/>
        <a:lstStyle/>
        <a:p>
          <a:endParaRPr lang="en-US"/>
        </a:p>
      </dgm:t>
    </dgm:pt>
    <dgm:pt modelId="{B3E6A854-162A-4A1D-A4EC-3ADBC5181633}" type="sibTrans" cxnId="{59708BDD-88CC-462A-9639-B2E12497082B}">
      <dgm:prSet/>
      <dgm:spPr/>
      <dgm:t>
        <a:bodyPr/>
        <a:lstStyle/>
        <a:p>
          <a:endParaRPr lang="en-US"/>
        </a:p>
      </dgm:t>
    </dgm:pt>
    <dgm:pt modelId="{473E99C8-844E-481C-8C3C-40991EA0B4E0}" type="pres">
      <dgm:prSet presAssocID="{B442B71A-45F1-48FF-9705-4E3C6CB1E96A}" presName="outerComposite" presStyleCnt="0">
        <dgm:presLayoutVars>
          <dgm:chMax val="5"/>
          <dgm:dir/>
          <dgm:resizeHandles val="exact"/>
        </dgm:presLayoutVars>
      </dgm:prSet>
      <dgm:spPr/>
    </dgm:pt>
    <dgm:pt modelId="{089D42AA-5EE4-4044-8689-6B6618720CD7}" type="pres">
      <dgm:prSet presAssocID="{B442B71A-45F1-48FF-9705-4E3C6CB1E96A}" presName="dummyMaxCanvas" presStyleCnt="0">
        <dgm:presLayoutVars/>
      </dgm:prSet>
      <dgm:spPr/>
    </dgm:pt>
    <dgm:pt modelId="{13870BFA-B7EE-45F6-A80F-20FFD333CA54}" type="pres">
      <dgm:prSet presAssocID="{B442B71A-45F1-48FF-9705-4E3C6CB1E96A}" presName="ThreeNodes_1" presStyleLbl="node1" presStyleIdx="0" presStyleCnt="3">
        <dgm:presLayoutVars>
          <dgm:bulletEnabled val="1"/>
        </dgm:presLayoutVars>
      </dgm:prSet>
      <dgm:spPr/>
    </dgm:pt>
    <dgm:pt modelId="{9554E724-1623-4346-95C4-D4EE6EAE7F47}" type="pres">
      <dgm:prSet presAssocID="{B442B71A-45F1-48FF-9705-4E3C6CB1E96A}" presName="ThreeNodes_2" presStyleLbl="node1" presStyleIdx="1" presStyleCnt="3">
        <dgm:presLayoutVars>
          <dgm:bulletEnabled val="1"/>
        </dgm:presLayoutVars>
      </dgm:prSet>
      <dgm:spPr/>
    </dgm:pt>
    <dgm:pt modelId="{A74F8AEF-34A8-494F-832A-B91BD50546E4}" type="pres">
      <dgm:prSet presAssocID="{B442B71A-45F1-48FF-9705-4E3C6CB1E96A}" presName="ThreeNodes_3" presStyleLbl="node1" presStyleIdx="2" presStyleCnt="3">
        <dgm:presLayoutVars>
          <dgm:bulletEnabled val="1"/>
        </dgm:presLayoutVars>
      </dgm:prSet>
      <dgm:spPr/>
    </dgm:pt>
    <dgm:pt modelId="{F3BECE34-6E8E-4047-B26F-4C5C87460AD0}" type="pres">
      <dgm:prSet presAssocID="{B442B71A-45F1-48FF-9705-4E3C6CB1E96A}" presName="ThreeConn_1-2" presStyleLbl="fgAccFollowNode1" presStyleIdx="0" presStyleCnt="2">
        <dgm:presLayoutVars>
          <dgm:bulletEnabled val="1"/>
        </dgm:presLayoutVars>
      </dgm:prSet>
      <dgm:spPr/>
    </dgm:pt>
    <dgm:pt modelId="{232699DA-48D8-4046-8046-96DE991AB386}" type="pres">
      <dgm:prSet presAssocID="{B442B71A-45F1-48FF-9705-4E3C6CB1E96A}" presName="ThreeConn_2-3" presStyleLbl="fgAccFollowNode1" presStyleIdx="1" presStyleCnt="2">
        <dgm:presLayoutVars>
          <dgm:bulletEnabled val="1"/>
        </dgm:presLayoutVars>
      </dgm:prSet>
      <dgm:spPr/>
    </dgm:pt>
    <dgm:pt modelId="{6ED9E36D-0278-4F9A-A82C-3742A3479268}" type="pres">
      <dgm:prSet presAssocID="{B442B71A-45F1-48FF-9705-4E3C6CB1E96A}" presName="ThreeNodes_1_text" presStyleLbl="node1" presStyleIdx="2" presStyleCnt="3">
        <dgm:presLayoutVars>
          <dgm:bulletEnabled val="1"/>
        </dgm:presLayoutVars>
      </dgm:prSet>
      <dgm:spPr/>
    </dgm:pt>
    <dgm:pt modelId="{3CAA4328-6DC2-4275-8DA7-76AEB8752D00}" type="pres">
      <dgm:prSet presAssocID="{B442B71A-45F1-48FF-9705-4E3C6CB1E96A}" presName="ThreeNodes_2_text" presStyleLbl="node1" presStyleIdx="2" presStyleCnt="3">
        <dgm:presLayoutVars>
          <dgm:bulletEnabled val="1"/>
        </dgm:presLayoutVars>
      </dgm:prSet>
      <dgm:spPr/>
    </dgm:pt>
    <dgm:pt modelId="{B7BCA3C6-9533-4F9C-A65C-F209CA3AD61C}" type="pres">
      <dgm:prSet presAssocID="{B442B71A-45F1-48FF-9705-4E3C6CB1E96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CD56201-6477-47C9-AE3F-52A97816A5CB}" type="presOf" srcId="{F99C756E-0BE8-4D82-ABD7-CE41234913F3}" destId="{A74F8AEF-34A8-494F-832A-B91BD50546E4}" srcOrd="0" destOrd="0" presId="urn:microsoft.com/office/officeart/2005/8/layout/vProcess5"/>
    <dgm:cxn modelId="{B9F47106-D5DB-430F-B05B-E90079B43F70}" type="presOf" srcId="{12308273-369D-439F-9825-F283AA3C939D}" destId="{6ED9E36D-0278-4F9A-A82C-3742A3479268}" srcOrd="1" destOrd="0" presId="urn:microsoft.com/office/officeart/2005/8/layout/vProcess5"/>
    <dgm:cxn modelId="{8F36330E-720C-40B9-999B-E12026F9E750}" type="presOf" srcId="{B442B71A-45F1-48FF-9705-4E3C6CB1E96A}" destId="{473E99C8-844E-481C-8C3C-40991EA0B4E0}" srcOrd="0" destOrd="0" presId="urn:microsoft.com/office/officeart/2005/8/layout/vProcess5"/>
    <dgm:cxn modelId="{BF793918-477B-4679-99D8-B3B61A24FBC7}" srcId="{B442B71A-45F1-48FF-9705-4E3C6CB1E96A}" destId="{C3DF646D-468E-482D-8360-4145C32C8C53}" srcOrd="1" destOrd="0" parTransId="{8C75D680-04B1-42F4-A66D-A180E1885C51}" sibTransId="{D1B0237C-CBE4-4DFA-9A93-85F5BF37334A}"/>
    <dgm:cxn modelId="{B6AD3763-7792-4BD2-ADFE-648A16CB0C41}" type="presOf" srcId="{C3DF646D-468E-482D-8360-4145C32C8C53}" destId="{9554E724-1623-4346-95C4-D4EE6EAE7F47}" srcOrd="0" destOrd="0" presId="urn:microsoft.com/office/officeart/2005/8/layout/vProcess5"/>
    <dgm:cxn modelId="{3C56A965-0B36-4F35-AF56-4CA10F587E07}" type="presOf" srcId="{D1B0237C-CBE4-4DFA-9A93-85F5BF37334A}" destId="{232699DA-48D8-4046-8046-96DE991AB386}" srcOrd="0" destOrd="0" presId="urn:microsoft.com/office/officeart/2005/8/layout/vProcess5"/>
    <dgm:cxn modelId="{B8DEAE6B-E9B5-4216-9B24-1773F6B0FF44}" srcId="{B442B71A-45F1-48FF-9705-4E3C6CB1E96A}" destId="{12308273-369D-439F-9825-F283AA3C939D}" srcOrd="0" destOrd="0" parTransId="{399A025C-2698-417B-8086-23B13C1AE041}" sibTransId="{C0989B39-9C0F-4DF4-8D9F-79B8F0A9C635}"/>
    <dgm:cxn modelId="{EFC61276-1E30-48EF-BFA8-DB68F379EA3A}" type="presOf" srcId="{F99C756E-0BE8-4D82-ABD7-CE41234913F3}" destId="{B7BCA3C6-9533-4F9C-A65C-F209CA3AD61C}" srcOrd="1" destOrd="0" presId="urn:microsoft.com/office/officeart/2005/8/layout/vProcess5"/>
    <dgm:cxn modelId="{51132A8A-C172-491B-B327-39F9A8A9AFAF}" type="presOf" srcId="{12308273-369D-439F-9825-F283AA3C939D}" destId="{13870BFA-B7EE-45F6-A80F-20FFD333CA54}" srcOrd="0" destOrd="0" presId="urn:microsoft.com/office/officeart/2005/8/layout/vProcess5"/>
    <dgm:cxn modelId="{37A40E9C-AA67-47C1-8CD9-B7F612F1E7C1}" type="presOf" srcId="{C3DF646D-468E-482D-8360-4145C32C8C53}" destId="{3CAA4328-6DC2-4275-8DA7-76AEB8752D00}" srcOrd="1" destOrd="0" presId="urn:microsoft.com/office/officeart/2005/8/layout/vProcess5"/>
    <dgm:cxn modelId="{E6CDDCD7-CDA6-4421-AE09-B7A1055C9B63}" type="presOf" srcId="{C0989B39-9C0F-4DF4-8D9F-79B8F0A9C635}" destId="{F3BECE34-6E8E-4047-B26F-4C5C87460AD0}" srcOrd="0" destOrd="0" presId="urn:microsoft.com/office/officeart/2005/8/layout/vProcess5"/>
    <dgm:cxn modelId="{59708BDD-88CC-462A-9639-B2E12497082B}" srcId="{B442B71A-45F1-48FF-9705-4E3C6CB1E96A}" destId="{F99C756E-0BE8-4D82-ABD7-CE41234913F3}" srcOrd="2" destOrd="0" parTransId="{E3D12957-A49D-4319-B50D-40ED133250CD}" sibTransId="{B3E6A854-162A-4A1D-A4EC-3ADBC5181633}"/>
    <dgm:cxn modelId="{7F5B915A-3265-4D10-95EB-EF7BF6491188}" type="presParOf" srcId="{473E99C8-844E-481C-8C3C-40991EA0B4E0}" destId="{089D42AA-5EE4-4044-8689-6B6618720CD7}" srcOrd="0" destOrd="0" presId="urn:microsoft.com/office/officeart/2005/8/layout/vProcess5"/>
    <dgm:cxn modelId="{37002D83-3FF4-4176-8B3A-D0E8BB0863ED}" type="presParOf" srcId="{473E99C8-844E-481C-8C3C-40991EA0B4E0}" destId="{13870BFA-B7EE-45F6-A80F-20FFD333CA54}" srcOrd="1" destOrd="0" presId="urn:microsoft.com/office/officeart/2005/8/layout/vProcess5"/>
    <dgm:cxn modelId="{74330023-23D4-4D3B-96A1-F33136AFF8C3}" type="presParOf" srcId="{473E99C8-844E-481C-8C3C-40991EA0B4E0}" destId="{9554E724-1623-4346-95C4-D4EE6EAE7F47}" srcOrd="2" destOrd="0" presId="urn:microsoft.com/office/officeart/2005/8/layout/vProcess5"/>
    <dgm:cxn modelId="{6CE601BA-B00D-4694-9965-6AC253451E2C}" type="presParOf" srcId="{473E99C8-844E-481C-8C3C-40991EA0B4E0}" destId="{A74F8AEF-34A8-494F-832A-B91BD50546E4}" srcOrd="3" destOrd="0" presId="urn:microsoft.com/office/officeart/2005/8/layout/vProcess5"/>
    <dgm:cxn modelId="{30D4BC4E-BFCC-4F01-AB90-E4AA69CFFCFD}" type="presParOf" srcId="{473E99C8-844E-481C-8C3C-40991EA0B4E0}" destId="{F3BECE34-6E8E-4047-B26F-4C5C87460AD0}" srcOrd="4" destOrd="0" presId="urn:microsoft.com/office/officeart/2005/8/layout/vProcess5"/>
    <dgm:cxn modelId="{6EEECCDB-1D42-48D5-94E4-148C05FD7C95}" type="presParOf" srcId="{473E99C8-844E-481C-8C3C-40991EA0B4E0}" destId="{232699DA-48D8-4046-8046-96DE991AB386}" srcOrd="5" destOrd="0" presId="urn:microsoft.com/office/officeart/2005/8/layout/vProcess5"/>
    <dgm:cxn modelId="{137D0A42-82A3-4B59-B656-398F64053B06}" type="presParOf" srcId="{473E99C8-844E-481C-8C3C-40991EA0B4E0}" destId="{6ED9E36D-0278-4F9A-A82C-3742A3479268}" srcOrd="6" destOrd="0" presId="urn:microsoft.com/office/officeart/2005/8/layout/vProcess5"/>
    <dgm:cxn modelId="{B49E2E42-AF0A-4108-B2CE-113D3111B9F3}" type="presParOf" srcId="{473E99C8-844E-481C-8C3C-40991EA0B4E0}" destId="{3CAA4328-6DC2-4275-8DA7-76AEB8752D00}" srcOrd="7" destOrd="0" presId="urn:microsoft.com/office/officeart/2005/8/layout/vProcess5"/>
    <dgm:cxn modelId="{BBED5399-8758-4361-BB69-CCBB713A8847}" type="presParOf" srcId="{473E99C8-844E-481C-8C3C-40991EA0B4E0}" destId="{B7BCA3C6-9533-4F9C-A65C-F209CA3AD61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A6B881-D765-473B-B2E5-74427C402FA1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11AAC2-09D0-46EE-B689-09F5586AFE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PE" sz="1600" b="1" i="0" baseline="0" dirty="0">
              <a:solidFill>
                <a:schemeClr val="bg1"/>
              </a:solidFill>
            </a:rPr>
            <a:t>Regulación y Normativas</a:t>
          </a:r>
        </a:p>
        <a:p>
          <a:pPr>
            <a:lnSpc>
              <a:spcPct val="100000"/>
            </a:lnSpc>
          </a:pPr>
          <a:r>
            <a:rPr lang="es-PE" sz="1600" b="0" i="0" baseline="0" dirty="0">
              <a:solidFill>
                <a:schemeClr val="bg1"/>
              </a:solidFill>
            </a:rPr>
            <a:t> Asegurarte de cumplir con las leyes y regulaciones del mercado en el que operas.</a:t>
          </a:r>
          <a:endParaRPr lang="en-US" sz="1600" dirty="0">
            <a:solidFill>
              <a:schemeClr val="bg1"/>
            </a:solidFill>
          </a:endParaRPr>
        </a:p>
      </dgm:t>
    </dgm:pt>
    <dgm:pt modelId="{AC5E7593-1B4E-465C-8920-2EA886BC98B7}" type="parTrans" cxnId="{4ACA8C4A-0A9B-4B78-B928-43D004880E7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1A35B8E-F7F9-4784-8E2A-7F7C496DA3F3}" type="sibTrans" cxnId="{4ACA8C4A-0A9B-4B78-B928-43D004880E7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BD15B4F-99C2-42EC-894D-C6CCBFCCCE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PE" sz="1600" b="1" i="0" baseline="0" dirty="0">
              <a:solidFill>
                <a:schemeClr val="bg1"/>
              </a:solidFill>
            </a:rPr>
            <a:t>Ciclo de Vida del Producto</a:t>
          </a:r>
        </a:p>
        <a:p>
          <a:pPr>
            <a:lnSpc>
              <a:spcPct val="100000"/>
            </a:lnSpc>
          </a:pPr>
          <a:r>
            <a:rPr lang="es-PE" sz="1600" b="0" i="0" baseline="0" dirty="0">
              <a:solidFill>
                <a:schemeClr val="bg1"/>
              </a:solidFill>
            </a:rPr>
            <a:t>Ajustar los precios a lo largo de las diferentes etapas del ciclo de vida del producto (introducción, crecimiento, madurez, declive).</a:t>
          </a:r>
          <a:endParaRPr lang="en-US" sz="1600" dirty="0">
            <a:solidFill>
              <a:schemeClr val="bg1"/>
            </a:solidFill>
          </a:endParaRPr>
        </a:p>
      </dgm:t>
    </dgm:pt>
    <dgm:pt modelId="{0308C4C1-A899-4EA4-A16C-A27DD8878530}" type="parTrans" cxnId="{4A088FBB-D7C3-4DE4-A59A-F6FE0DAEDE0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81A8DB0-6ED7-4CA0-98A0-1206220B5902}" type="sibTrans" cxnId="{4A088FBB-D7C3-4DE4-A59A-F6FE0DAEDE0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311AD2A7-00EF-4892-AA07-BA74FBC9BD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PE" sz="1600" b="1" i="0" baseline="0" dirty="0">
              <a:solidFill>
                <a:schemeClr val="bg1"/>
              </a:solidFill>
            </a:rPr>
            <a:t>Objetivos de la Empresa</a:t>
          </a:r>
        </a:p>
        <a:p>
          <a:pPr>
            <a:lnSpc>
              <a:spcPct val="100000"/>
            </a:lnSpc>
          </a:pPr>
          <a:r>
            <a:rPr lang="es-PE" sz="1600" b="0" i="0" baseline="0" dirty="0">
              <a:solidFill>
                <a:schemeClr val="bg1"/>
              </a:solidFill>
            </a:rPr>
            <a:t>El precio debe estar alineado con los objetivos generales del negocio. Ejem: maximizar el beneficio, incrementar la cuota de mercado o posicionar la marca.</a:t>
          </a:r>
          <a:endParaRPr lang="en-US" sz="1600" dirty="0">
            <a:solidFill>
              <a:schemeClr val="bg1"/>
            </a:solidFill>
          </a:endParaRPr>
        </a:p>
      </dgm:t>
    </dgm:pt>
    <dgm:pt modelId="{448C8691-588D-4853-B429-50799AA6F197}" type="sibTrans" cxnId="{AC59A819-5D7C-431D-B84B-D0670DA3CE09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2F65363-D9A1-43D0-A2C8-C425F6B88974}" type="parTrans" cxnId="{AC59A819-5D7C-431D-B84B-D0670DA3CE09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CB5A7DC-A885-426D-BB50-9FD9B5F86590}" type="pres">
      <dgm:prSet presAssocID="{28A6B881-D765-473B-B2E5-74427C402FA1}" presName="root" presStyleCnt="0">
        <dgm:presLayoutVars>
          <dgm:dir/>
          <dgm:resizeHandles val="exact"/>
        </dgm:presLayoutVars>
      </dgm:prSet>
      <dgm:spPr/>
    </dgm:pt>
    <dgm:pt modelId="{432BDBAD-A9D9-4DE3-92C3-4627B08BC475}" type="pres">
      <dgm:prSet presAssocID="{1A11AAC2-09D0-46EE-B689-09F5586AFEB5}" presName="compNode" presStyleCnt="0"/>
      <dgm:spPr/>
    </dgm:pt>
    <dgm:pt modelId="{607A2CDA-BA8E-4A7A-A68F-F5D0AF1A13B9}" type="pres">
      <dgm:prSet presAssocID="{1A11AAC2-09D0-46EE-B689-09F5586AFE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ez"/>
        </a:ext>
      </dgm:extLst>
    </dgm:pt>
    <dgm:pt modelId="{1C04373D-61B5-4C3C-90C6-88D84714D424}" type="pres">
      <dgm:prSet presAssocID="{1A11AAC2-09D0-46EE-B689-09F5586AFEB5}" presName="spaceRect" presStyleCnt="0"/>
      <dgm:spPr/>
    </dgm:pt>
    <dgm:pt modelId="{F06A65AC-0B37-4002-8179-747667C14377}" type="pres">
      <dgm:prSet presAssocID="{1A11AAC2-09D0-46EE-B689-09F5586AFEB5}" presName="textRect" presStyleLbl="revTx" presStyleIdx="0" presStyleCnt="3" custScaleX="151186">
        <dgm:presLayoutVars>
          <dgm:chMax val="1"/>
          <dgm:chPref val="1"/>
        </dgm:presLayoutVars>
      </dgm:prSet>
      <dgm:spPr/>
    </dgm:pt>
    <dgm:pt modelId="{20121A12-E285-45C8-838F-56D3DA4A8101}" type="pres">
      <dgm:prSet presAssocID="{11A35B8E-F7F9-4784-8E2A-7F7C496DA3F3}" presName="sibTrans" presStyleCnt="0"/>
      <dgm:spPr/>
    </dgm:pt>
    <dgm:pt modelId="{8187EF74-09AE-4A99-827F-67A99A19F807}" type="pres">
      <dgm:prSet presAssocID="{1BD15B4F-99C2-42EC-894D-C6CCBFCCCE13}" presName="compNode" presStyleCnt="0"/>
      <dgm:spPr/>
    </dgm:pt>
    <dgm:pt modelId="{69D4F158-BC24-424F-A08E-D0CEAFA7E1B9}" type="pres">
      <dgm:prSet presAssocID="{1BD15B4F-99C2-42EC-894D-C6CCBFCCCE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sa"/>
        </a:ext>
      </dgm:extLst>
    </dgm:pt>
    <dgm:pt modelId="{C3E3D97A-09C6-4646-8EF4-DFE97E793454}" type="pres">
      <dgm:prSet presAssocID="{1BD15B4F-99C2-42EC-894D-C6CCBFCCCE13}" presName="spaceRect" presStyleCnt="0"/>
      <dgm:spPr/>
    </dgm:pt>
    <dgm:pt modelId="{E135386D-24CC-4AC0-9496-922D91944DE8}" type="pres">
      <dgm:prSet presAssocID="{1BD15B4F-99C2-42EC-894D-C6CCBFCCCE13}" presName="textRect" presStyleLbl="revTx" presStyleIdx="1" presStyleCnt="3" custScaleX="170972">
        <dgm:presLayoutVars>
          <dgm:chMax val="1"/>
          <dgm:chPref val="1"/>
        </dgm:presLayoutVars>
      </dgm:prSet>
      <dgm:spPr/>
    </dgm:pt>
    <dgm:pt modelId="{37C8A68B-0C75-4B0C-ACF4-CFEE55A5FE6B}" type="pres">
      <dgm:prSet presAssocID="{181A8DB0-6ED7-4CA0-98A0-1206220B5902}" presName="sibTrans" presStyleCnt="0"/>
      <dgm:spPr/>
    </dgm:pt>
    <dgm:pt modelId="{C879CE08-07D2-47A1-A491-496F403F1116}" type="pres">
      <dgm:prSet presAssocID="{311AD2A7-00EF-4892-AA07-BA74FBC9BD57}" presName="compNode" presStyleCnt="0"/>
      <dgm:spPr/>
    </dgm:pt>
    <dgm:pt modelId="{297EDE4B-D4AE-4BC2-A6AE-37E7A51683EC}" type="pres">
      <dgm:prSet presAssocID="{311AD2A7-00EF-4892-AA07-BA74FBC9BD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9C721664-9616-497F-A256-4341FC4239DF}" type="pres">
      <dgm:prSet presAssocID="{311AD2A7-00EF-4892-AA07-BA74FBC9BD57}" presName="spaceRect" presStyleCnt="0"/>
      <dgm:spPr/>
    </dgm:pt>
    <dgm:pt modelId="{FD848E96-A8E1-440F-9D69-C00B37B7F799}" type="pres">
      <dgm:prSet presAssocID="{311AD2A7-00EF-4892-AA07-BA74FBC9BD57}" presName="textRect" presStyleLbl="revTx" presStyleIdx="2" presStyleCnt="3" custScaleX="150920">
        <dgm:presLayoutVars>
          <dgm:chMax val="1"/>
          <dgm:chPref val="1"/>
        </dgm:presLayoutVars>
      </dgm:prSet>
      <dgm:spPr/>
    </dgm:pt>
  </dgm:ptLst>
  <dgm:cxnLst>
    <dgm:cxn modelId="{89CF0813-9E33-40E0-9C48-3D199E121880}" type="presOf" srcId="{311AD2A7-00EF-4892-AA07-BA74FBC9BD57}" destId="{FD848E96-A8E1-440F-9D69-C00B37B7F799}" srcOrd="0" destOrd="0" presId="urn:microsoft.com/office/officeart/2018/2/layout/IconLabelList"/>
    <dgm:cxn modelId="{AC59A819-5D7C-431D-B84B-D0670DA3CE09}" srcId="{28A6B881-D765-473B-B2E5-74427C402FA1}" destId="{311AD2A7-00EF-4892-AA07-BA74FBC9BD57}" srcOrd="2" destOrd="0" parTransId="{D2F65363-D9A1-43D0-A2C8-C425F6B88974}" sibTransId="{448C8691-588D-4853-B429-50799AA6F197}"/>
    <dgm:cxn modelId="{C2766132-B5B2-4DF6-9DA1-D0D70E07F528}" type="presOf" srcId="{1BD15B4F-99C2-42EC-894D-C6CCBFCCCE13}" destId="{E135386D-24CC-4AC0-9496-922D91944DE8}" srcOrd="0" destOrd="0" presId="urn:microsoft.com/office/officeart/2018/2/layout/IconLabelList"/>
    <dgm:cxn modelId="{4ACA8C4A-0A9B-4B78-B928-43D004880E74}" srcId="{28A6B881-D765-473B-B2E5-74427C402FA1}" destId="{1A11AAC2-09D0-46EE-B689-09F5586AFEB5}" srcOrd="0" destOrd="0" parTransId="{AC5E7593-1B4E-465C-8920-2EA886BC98B7}" sibTransId="{11A35B8E-F7F9-4784-8E2A-7F7C496DA3F3}"/>
    <dgm:cxn modelId="{E0D5FF8E-5571-4238-8461-DA24143D86B0}" type="presOf" srcId="{28A6B881-D765-473B-B2E5-74427C402FA1}" destId="{0CB5A7DC-A885-426D-BB50-9FD9B5F86590}" srcOrd="0" destOrd="0" presId="urn:microsoft.com/office/officeart/2018/2/layout/IconLabelList"/>
    <dgm:cxn modelId="{4A088FBB-D7C3-4DE4-A59A-F6FE0DAEDE08}" srcId="{28A6B881-D765-473B-B2E5-74427C402FA1}" destId="{1BD15B4F-99C2-42EC-894D-C6CCBFCCCE13}" srcOrd="1" destOrd="0" parTransId="{0308C4C1-A899-4EA4-A16C-A27DD8878530}" sibTransId="{181A8DB0-6ED7-4CA0-98A0-1206220B5902}"/>
    <dgm:cxn modelId="{6C2850C8-67FC-4E8D-B096-FB3B3B50AB8C}" type="presOf" srcId="{1A11AAC2-09D0-46EE-B689-09F5586AFEB5}" destId="{F06A65AC-0B37-4002-8179-747667C14377}" srcOrd="0" destOrd="0" presId="urn:microsoft.com/office/officeart/2018/2/layout/IconLabelList"/>
    <dgm:cxn modelId="{A7059185-F6DA-4533-9950-222A52174ACF}" type="presParOf" srcId="{0CB5A7DC-A885-426D-BB50-9FD9B5F86590}" destId="{432BDBAD-A9D9-4DE3-92C3-4627B08BC475}" srcOrd="0" destOrd="0" presId="urn:microsoft.com/office/officeart/2018/2/layout/IconLabelList"/>
    <dgm:cxn modelId="{045BD42E-A175-49A8-A859-C48C5AA6D3AA}" type="presParOf" srcId="{432BDBAD-A9D9-4DE3-92C3-4627B08BC475}" destId="{607A2CDA-BA8E-4A7A-A68F-F5D0AF1A13B9}" srcOrd="0" destOrd="0" presId="urn:microsoft.com/office/officeart/2018/2/layout/IconLabelList"/>
    <dgm:cxn modelId="{4D05D53A-3AC0-421D-B770-58532B15012D}" type="presParOf" srcId="{432BDBAD-A9D9-4DE3-92C3-4627B08BC475}" destId="{1C04373D-61B5-4C3C-90C6-88D84714D424}" srcOrd="1" destOrd="0" presId="urn:microsoft.com/office/officeart/2018/2/layout/IconLabelList"/>
    <dgm:cxn modelId="{98FE5D65-E497-410F-844E-F8F345DB047E}" type="presParOf" srcId="{432BDBAD-A9D9-4DE3-92C3-4627B08BC475}" destId="{F06A65AC-0B37-4002-8179-747667C14377}" srcOrd="2" destOrd="0" presId="urn:microsoft.com/office/officeart/2018/2/layout/IconLabelList"/>
    <dgm:cxn modelId="{8D2A0991-DE51-48D6-8D26-1FC449FB93E9}" type="presParOf" srcId="{0CB5A7DC-A885-426D-BB50-9FD9B5F86590}" destId="{20121A12-E285-45C8-838F-56D3DA4A8101}" srcOrd="1" destOrd="0" presId="urn:microsoft.com/office/officeart/2018/2/layout/IconLabelList"/>
    <dgm:cxn modelId="{E5A568D7-EFCE-486D-9037-965BFC92A12E}" type="presParOf" srcId="{0CB5A7DC-A885-426D-BB50-9FD9B5F86590}" destId="{8187EF74-09AE-4A99-827F-67A99A19F807}" srcOrd="2" destOrd="0" presId="urn:microsoft.com/office/officeart/2018/2/layout/IconLabelList"/>
    <dgm:cxn modelId="{A9870B3C-8E49-477F-B569-644DB2BE07E7}" type="presParOf" srcId="{8187EF74-09AE-4A99-827F-67A99A19F807}" destId="{69D4F158-BC24-424F-A08E-D0CEAFA7E1B9}" srcOrd="0" destOrd="0" presId="urn:microsoft.com/office/officeart/2018/2/layout/IconLabelList"/>
    <dgm:cxn modelId="{F71ADB0C-F8C3-4A86-BD1A-ADBFF26AA1BD}" type="presParOf" srcId="{8187EF74-09AE-4A99-827F-67A99A19F807}" destId="{C3E3D97A-09C6-4646-8EF4-DFE97E793454}" srcOrd="1" destOrd="0" presId="urn:microsoft.com/office/officeart/2018/2/layout/IconLabelList"/>
    <dgm:cxn modelId="{818E6FB8-4F4E-4028-8299-FB7334EB46A4}" type="presParOf" srcId="{8187EF74-09AE-4A99-827F-67A99A19F807}" destId="{E135386D-24CC-4AC0-9496-922D91944DE8}" srcOrd="2" destOrd="0" presId="urn:microsoft.com/office/officeart/2018/2/layout/IconLabelList"/>
    <dgm:cxn modelId="{1A591A0E-EE13-4E66-8416-1EBD8741BF16}" type="presParOf" srcId="{0CB5A7DC-A885-426D-BB50-9FD9B5F86590}" destId="{37C8A68B-0C75-4B0C-ACF4-CFEE55A5FE6B}" srcOrd="3" destOrd="0" presId="urn:microsoft.com/office/officeart/2018/2/layout/IconLabelList"/>
    <dgm:cxn modelId="{3FB04223-5F0F-4744-A9BB-EB7002741340}" type="presParOf" srcId="{0CB5A7DC-A885-426D-BB50-9FD9B5F86590}" destId="{C879CE08-07D2-47A1-A491-496F403F1116}" srcOrd="4" destOrd="0" presId="urn:microsoft.com/office/officeart/2018/2/layout/IconLabelList"/>
    <dgm:cxn modelId="{42F155DD-F34A-461E-8641-2A126E2F2936}" type="presParOf" srcId="{C879CE08-07D2-47A1-A491-496F403F1116}" destId="{297EDE4B-D4AE-4BC2-A6AE-37E7A51683EC}" srcOrd="0" destOrd="0" presId="urn:microsoft.com/office/officeart/2018/2/layout/IconLabelList"/>
    <dgm:cxn modelId="{8824EACD-90A1-4675-84A2-A1C52019BCB3}" type="presParOf" srcId="{C879CE08-07D2-47A1-A491-496F403F1116}" destId="{9C721664-9616-497F-A256-4341FC4239DF}" srcOrd="1" destOrd="0" presId="urn:microsoft.com/office/officeart/2018/2/layout/IconLabelList"/>
    <dgm:cxn modelId="{7B23A0A5-6A9D-4167-AB21-96168CB62142}" type="presParOf" srcId="{C879CE08-07D2-47A1-A491-496F403F1116}" destId="{FD848E96-A8E1-440F-9D69-C00B37B7F79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5639AE-D65F-45BA-9BB1-175184FA207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96EBF2-553A-43CD-92C6-9454B20CE939}">
      <dgm:prSet/>
      <dgm:spPr/>
      <dgm:t>
        <a:bodyPr/>
        <a:lstStyle/>
        <a:p>
          <a:r>
            <a:rPr lang="es-PE" b="1" i="0" baseline="0" dirty="0"/>
            <a:t>Precio de Prueba:</a:t>
          </a:r>
        </a:p>
        <a:p>
          <a:r>
            <a:rPr lang="es-PE" b="0" i="0" baseline="0" dirty="0"/>
            <a:t>Implementar el precio elegido y observar la reacción del mercado.</a:t>
          </a:r>
          <a:endParaRPr lang="en-US" dirty="0"/>
        </a:p>
      </dgm:t>
    </dgm:pt>
    <dgm:pt modelId="{421E361B-57FE-4CF6-9CF4-D9625CE918F8}" type="parTrans" cxnId="{C9B2D1F5-8192-4377-A74D-D57FDFCA6416}">
      <dgm:prSet/>
      <dgm:spPr/>
      <dgm:t>
        <a:bodyPr/>
        <a:lstStyle/>
        <a:p>
          <a:endParaRPr lang="en-US"/>
        </a:p>
      </dgm:t>
    </dgm:pt>
    <dgm:pt modelId="{9073BA79-B0C0-4F5D-A0E1-2BD0146408F4}" type="sibTrans" cxnId="{C9B2D1F5-8192-4377-A74D-D57FDFCA6416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6534EEC0-1C4B-48E0-B8AF-61B8B9CEE9D8}">
      <dgm:prSet/>
      <dgm:spPr/>
      <dgm:t>
        <a:bodyPr/>
        <a:lstStyle/>
        <a:p>
          <a:r>
            <a:rPr lang="es-PE" b="1" i="0" baseline="0" dirty="0"/>
            <a:t>Recopilación de Datos:</a:t>
          </a:r>
        </a:p>
        <a:p>
          <a:r>
            <a:rPr lang="es-PE" b="0" i="0" baseline="0" dirty="0"/>
            <a:t>Monitorear las ventas, la rentabilidad y el </a:t>
          </a:r>
          <a:r>
            <a:rPr lang="es-PE" b="0" i="0" baseline="0" dirty="0" err="1"/>
            <a:t>feedback</a:t>
          </a:r>
          <a:r>
            <a:rPr lang="es-PE" b="0" i="0" baseline="0" dirty="0"/>
            <a:t> de los clientes.</a:t>
          </a:r>
          <a:endParaRPr lang="en-US" dirty="0"/>
        </a:p>
      </dgm:t>
    </dgm:pt>
    <dgm:pt modelId="{23F8102A-51EF-4B58-8584-DE04A9591091}" type="parTrans" cxnId="{96A9333B-0F31-41DA-9A28-BC90025C911E}">
      <dgm:prSet/>
      <dgm:spPr/>
      <dgm:t>
        <a:bodyPr/>
        <a:lstStyle/>
        <a:p>
          <a:endParaRPr lang="en-US"/>
        </a:p>
      </dgm:t>
    </dgm:pt>
    <dgm:pt modelId="{1F05F0AC-7934-4EE8-98DD-4BF1780051E9}" type="sibTrans" cxnId="{96A9333B-0F31-41DA-9A28-BC90025C911E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EB2FD6A2-59F3-41DD-BCA7-AF6A1440DB1B}">
      <dgm:prSet/>
      <dgm:spPr/>
      <dgm:t>
        <a:bodyPr/>
        <a:lstStyle/>
        <a:p>
          <a:r>
            <a:rPr lang="es-PE" b="1" i="0" baseline="0" dirty="0"/>
            <a:t>Ajustes: </a:t>
          </a:r>
        </a:p>
        <a:p>
          <a:r>
            <a:rPr lang="es-PE" b="0" i="0" baseline="0" dirty="0"/>
            <a:t>Realizar ajustes necesarios en función de los resultados obtenidos. Esto puede incluir incrementar o reducir precios, ofrecer descuentos o promociones.</a:t>
          </a:r>
          <a:endParaRPr lang="en-US" dirty="0"/>
        </a:p>
      </dgm:t>
    </dgm:pt>
    <dgm:pt modelId="{96358442-0916-45AB-93A3-8D13DDBD3BFC}" type="parTrans" cxnId="{25D9137D-9EDA-449A-AD6B-37163A5E563E}">
      <dgm:prSet/>
      <dgm:spPr/>
      <dgm:t>
        <a:bodyPr/>
        <a:lstStyle/>
        <a:p>
          <a:endParaRPr lang="en-US"/>
        </a:p>
      </dgm:t>
    </dgm:pt>
    <dgm:pt modelId="{6372EA08-1DC2-4438-A563-1B386FD91483}" type="sibTrans" cxnId="{25D9137D-9EDA-449A-AD6B-37163A5E563E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220CC10F-E0A5-49DD-8FAF-DA69CEFF5CD5}" type="pres">
      <dgm:prSet presAssocID="{5E5639AE-D65F-45BA-9BB1-175184FA2078}" presName="Name0" presStyleCnt="0">
        <dgm:presLayoutVars>
          <dgm:animLvl val="lvl"/>
          <dgm:resizeHandles val="exact"/>
        </dgm:presLayoutVars>
      </dgm:prSet>
      <dgm:spPr/>
    </dgm:pt>
    <dgm:pt modelId="{C684F2FE-5711-4D6C-883A-E5C3AD41C1AD}" type="pres">
      <dgm:prSet presAssocID="{E796EBF2-553A-43CD-92C6-9454B20CE939}" presName="compositeNode" presStyleCnt="0">
        <dgm:presLayoutVars>
          <dgm:bulletEnabled val="1"/>
        </dgm:presLayoutVars>
      </dgm:prSet>
      <dgm:spPr/>
    </dgm:pt>
    <dgm:pt modelId="{32818B7E-DA09-4015-9357-090CCA0805EB}" type="pres">
      <dgm:prSet presAssocID="{E796EBF2-553A-43CD-92C6-9454B20CE939}" presName="bgRect" presStyleLbl="alignNode1" presStyleIdx="0" presStyleCnt="3"/>
      <dgm:spPr/>
    </dgm:pt>
    <dgm:pt modelId="{88F3BD83-9017-4321-A7E8-5662A4BA971C}" type="pres">
      <dgm:prSet presAssocID="{9073BA79-B0C0-4F5D-A0E1-2BD0146408F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6D44EF5-4E99-4C34-8F52-21FCBC9315BA}" type="pres">
      <dgm:prSet presAssocID="{E796EBF2-553A-43CD-92C6-9454B20CE939}" presName="nodeRect" presStyleLbl="alignNode1" presStyleIdx="0" presStyleCnt="3">
        <dgm:presLayoutVars>
          <dgm:bulletEnabled val="1"/>
        </dgm:presLayoutVars>
      </dgm:prSet>
      <dgm:spPr/>
    </dgm:pt>
    <dgm:pt modelId="{72320414-C00F-4AEE-8173-C3F729310822}" type="pres">
      <dgm:prSet presAssocID="{9073BA79-B0C0-4F5D-A0E1-2BD0146408F4}" presName="sibTrans" presStyleCnt="0"/>
      <dgm:spPr/>
    </dgm:pt>
    <dgm:pt modelId="{68B48F5B-CF53-4061-B576-431B45FF8F10}" type="pres">
      <dgm:prSet presAssocID="{6534EEC0-1C4B-48E0-B8AF-61B8B9CEE9D8}" presName="compositeNode" presStyleCnt="0">
        <dgm:presLayoutVars>
          <dgm:bulletEnabled val="1"/>
        </dgm:presLayoutVars>
      </dgm:prSet>
      <dgm:spPr/>
    </dgm:pt>
    <dgm:pt modelId="{B22504A8-27B4-422F-BAC7-961E744AB739}" type="pres">
      <dgm:prSet presAssocID="{6534EEC0-1C4B-48E0-B8AF-61B8B9CEE9D8}" presName="bgRect" presStyleLbl="alignNode1" presStyleIdx="1" presStyleCnt="3"/>
      <dgm:spPr/>
    </dgm:pt>
    <dgm:pt modelId="{17D54636-8091-4AD7-9779-5FC5897C8C50}" type="pres">
      <dgm:prSet presAssocID="{1F05F0AC-7934-4EE8-98DD-4BF1780051E9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16EE2BB-BD0E-4C92-8AE5-10757EAADB41}" type="pres">
      <dgm:prSet presAssocID="{6534EEC0-1C4B-48E0-B8AF-61B8B9CEE9D8}" presName="nodeRect" presStyleLbl="alignNode1" presStyleIdx="1" presStyleCnt="3">
        <dgm:presLayoutVars>
          <dgm:bulletEnabled val="1"/>
        </dgm:presLayoutVars>
      </dgm:prSet>
      <dgm:spPr/>
    </dgm:pt>
    <dgm:pt modelId="{F432A801-B143-413A-AEDD-A806375C7335}" type="pres">
      <dgm:prSet presAssocID="{1F05F0AC-7934-4EE8-98DD-4BF1780051E9}" presName="sibTrans" presStyleCnt="0"/>
      <dgm:spPr/>
    </dgm:pt>
    <dgm:pt modelId="{9C1B7925-B756-4D07-8040-1954C564E0D9}" type="pres">
      <dgm:prSet presAssocID="{EB2FD6A2-59F3-41DD-BCA7-AF6A1440DB1B}" presName="compositeNode" presStyleCnt="0">
        <dgm:presLayoutVars>
          <dgm:bulletEnabled val="1"/>
        </dgm:presLayoutVars>
      </dgm:prSet>
      <dgm:spPr/>
    </dgm:pt>
    <dgm:pt modelId="{2AEF4E86-1003-4411-A595-DEFD4D17FBBC}" type="pres">
      <dgm:prSet presAssocID="{EB2FD6A2-59F3-41DD-BCA7-AF6A1440DB1B}" presName="bgRect" presStyleLbl="alignNode1" presStyleIdx="2" presStyleCnt="3"/>
      <dgm:spPr/>
    </dgm:pt>
    <dgm:pt modelId="{61D9CC3F-C486-4AB0-9CFE-D33E2017ADFB}" type="pres">
      <dgm:prSet presAssocID="{6372EA08-1DC2-4438-A563-1B386FD9148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30647F39-19DF-468D-AA92-85AC0050904E}" type="pres">
      <dgm:prSet presAssocID="{EB2FD6A2-59F3-41DD-BCA7-AF6A1440DB1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617A1411-8099-447E-83A1-AA4146607209}" type="presOf" srcId="{6534EEC0-1C4B-48E0-B8AF-61B8B9CEE9D8}" destId="{916EE2BB-BD0E-4C92-8AE5-10757EAADB41}" srcOrd="1" destOrd="0" presId="urn:microsoft.com/office/officeart/2016/7/layout/LinearBlockProcessNumbered"/>
    <dgm:cxn modelId="{96A9333B-0F31-41DA-9A28-BC90025C911E}" srcId="{5E5639AE-D65F-45BA-9BB1-175184FA2078}" destId="{6534EEC0-1C4B-48E0-B8AF-61B8B9CEE9D8}" srcOrd="1" destOrd="0" parTransId="{23F8102A-51EF-4B58-8584-DE04A9591091}" sibTransId="{1F05F0AC-7934-4EE8-98DD-4BF1780051E9}"/>
    <dgm:cxn modelId="{190C385D-87BC-4204-888B-B1D1F093EFD9}" type="presOf" srcId="{9073BA79-B0C0-4F5D-A0E1-2BD0146408F4}" destId="{88F3BD83-9017-4321-A7E8-5662A4BA971C}" srcOrd="0" destOrd="0" presId="urn:microsoft.com/office/officeart/2016/7/layout/LinearBlockProcessNumbered"/>
    <dgm:cxn modelId="{8C232065-5F65-4C72-826C-057F91E49278}" type="presOf" srcId="{6372EA08-1DC2-4438-A563-1B386FD91483}" destId="{61D9CC3F-C486-4AB0-9CFE-D33E2017ADFB}" srcOrd="0" destOrd="0" presId="urn:microsoft.com/office/officeart/2016/7/layout/LinearBlockProcessNumbered"/>
    <dgm:cxn modelId="{25D9137D-9EDA-449A-AD6B-37163A5E563E}" srcId="{5E5639AE-D65F-45BA-9BB1-175184FA2078}" destId="{EB2FD6A2-59F3-41DD-BCA7-AF6A1440DB1B}" srcOrd="2" destOrd="0" parTransId="{96358442-0916-45AB-93A3-8D13DDBD3BFC}" sibTransId="{6372EA08-1DC2-4438-A563-1B386FD91483}"/>
    <dgm:cxn modelId="{BB2D4688-1F16-450D-96FC-065AF10C43C4}" type="presOf" srcId="{1F05F0AC-7934-4EE8-98DD-4BF1780051E9}" destId="{17D54636-8091-4AD7-9779-5FC5897C8C50}" srcOrd="0" destOrd="0" presId="urn:microsoft.com/office/officeart/2016/7/layout/LinearBlockProcessNumbered"/>
    <dgm:cxn modelId="{A7B34DA2-CE12-4E05-A33A-2A6BEBCC0656}" type="presOf" srcId="{EB2FD6A2-59F3-41DD-BCA7-AF6A1440DB1B}" destId="{30647F39-19DF-468D-AA92-85AC0050904E}" srcOrd="1" destOrd="0" presId="urn:microsoft.com/office/officeart/2016/7/layout/LinearBlockProcessNumbered"/>
    <dgm:cxn modelId="{C84FCCC3-7C7B-4598-BBDD-0F36DBBEBDD0}" type="presOf" srcId="{E796EBF2-553A-43CD-92C6-9454B20CE939}" destId="{56D44EF5-4E99-4C34-8F52-21FCBC9315BA}" srcOrd="1" destOrd="0" presId="urn:microsoft.com/office/officeart/2016/7/layout/LinearBlockProcessNumbered"/>
    <dgm:cxn modelId="{D62169C9-E8FE-47AD-A11B-CC0485887C3D}" type="presOf" srcId="{EB2FD6A2-59F3-41DD-BCA7-AF6A1440DB1B}" destId="{2AEF4E86-1003-4411-A595-DEFD4D17FBBC}" srcOrd="0" destOrd="0" presId="urn:microsoft.com/office/officeart/2016/7/layout/LinearBlockProcessNumbered"/>
    <dgm:cxn modelId="{D64D2BED-D298-4D32-9C86-A0AE1790F34F}" type="presOf" srcId="{6534EEC0-1C4B-48E0-B8AF-61B8B9CEE9D8}" destId="{B22504A8-27B4-422F-BAC7-961E744AB739}" srcOrd="0" destOrd="0" presId="urn:microsoft.com/office/officeart/2016/7/layout/LinearBlockProcessNumbered"/>
    <dgm:cxn modelId="{C9B2D1F5-8192-4377-A74D-D57FDFCA6416}" srcId="{5E5639AE-D65F-45BA-9BB1-175184FA2078}" destId="{E796EBF2-553A-43CD-92C6-9454B20CE939}" srcOrd="0" destOrd="0" parTransId="{421E361B-57FE-4CF6-9CF4-D9625CE918F8}" sibTransId="{9073BA79-B0C0-4F5D-A0E1-2BD0146408F4}"/>
    <dgm:cxn modelId="{279C06FB-CC8E-4886-A9D4-1F2E7DB2112C}" type="presOf" srcId="{E796EBF2-553A-43CD-92C6-9454B20CE939}" destId="{32818B7E-DA09-4015-9357-090CCA0805EB}" srcOrd="0" destOrd="0" presId="urn:microsoft.com/office/officeart/2016/7/layout/LinearBlockProcessNumbered"/>
    <dgm:cxn modelId="{3B46A7FF-13D2-4A54-AC82-173B7C39F28A}" type="presOf" srcId="{5E5639AE-D65F-45BA-9BB1-175184FA2078}" destId="{220CC10F-E0A5-49DD-8FAF-DA69CEFF5CD5}" srcOrd="0" destOrd="0" presId="urn:microsoft.com/office/officeart/2016/7/layout/LinearBlockProcessNumbered"/>
    <dgm:cxn modelId="{4EA029F3-3752-4706-A522-FB8AA008B178}" type="presParOf" srcId="{220CC10F-E0A5-49DD-8FAF-DA69CEFF5CD5}" destId="{C684F2FE-5711-4D6C-883A-E5C3AD41C1AD}" srcOrd="0" destOrd="0" presId="urn:microsoft.com/office/officeart/2016/7/layout/LinearBlockProcessNumbered"/>
    <dgm:cxn modelId="{4D75F9F5-B611-47A3-B371-D36153C50D17}" type="presParOf" srcId="{C684F2FE-5711-4D6C-883A-E5C3AD41C1AD}" destId="{32818B7E-DA09-4015-9357-090CCA0805EB}" srcOrd="0" destOrd="0" presId="urn:microsoft.com/office/officeart/2016/7/layout/LinearBlockProcessNumbered"/>
    <dgm:cxn modelId="{DC29DD43-0924-42B3-BF25-42A5DFC68003}" type="presParOf" srcId="{C684F2FE-5711-4D6C-883A-E5C3AD41C1AD}" destId="{88F3BD83-9017-4321-A7E8-5662A4BA971C}" srcOrd="1" destOrd="0" presId="urn:microsoft.com/office/officeart/2016/7/layout/LinearBlockProcessNumbered"/>
    <dgm:cxn modelId="{741B49E3-8E3E-4817-B472-23AD00588B16}" type="presParOf" srcId="{C684F2FE-5711-4D6C-883A-E5C3AD41C1AD}" destId="{56D44EF5-4E99-4C34-8F52-21FCBC9315BA}" srcOrd="2" destOrd="0" presId="urn:microsoft.com/office/officeart/2016/7/layout/LinearBlockProcessNumbered"/>
    <dgm:cxn modelId="{B1761CDC-E4DD-42ED-BC93-D2FB92ED689E}" type="presParOf" srcId="{220CC10F-E0A5-49DD-8FAF-DA69CEFF5CD5}" destId="{72320414-C00F-4AEE-8173-C3F729310822}" srcOrd="1" destOrd="0" presId="urn:microsoft.com/office/officeart/2016/7/layout/LinearBlockProcessNumbered"/>
    <dgm:cxn modelId="{8A1DA494-B2C9-4524-9499-988014702D67}" type="presParOf" srcId="{220CC10F-E0A5-49DD-8FAF-DA69CEFF5CD5}" destId="{68B48F5B-CF53-4061-B576-431B45FF8F10}" srcOrd="2" destOrd="0" presId="urn:microsoft.com/office/officeart/2016/7/layout/LinearBlockProcessNumbered"/>
    <dgm:cxn modelId="{B1DDD883-C0CC-4DE4-9C30-3387E29A2A8A}" type="presParOf" srcId="{68B48F5B-CF53-4061-B576-431B45FF8F10}" destId="{B22504A8-27B4-422F-BAC7-961E744AB739}" srcOrd="0" destOrd="0" presId="urn:microsoft.com/office/officeart/2016/7/layout/LinearBlockProcessNumbered"/>
    <dgm:cxn modelId="{C98F2DB8-F086-4978-B4E3-A79D1E9EF125}" type="presParOf" srcId="{68B48F5B-CF53-4061-B576-431B45FF8F10}" destId="{17D54636-8091-4AD7-9779-5FC5897C8C50}" srcOrd="1" destOrd="0" presId="urn:microsoft.com/office/officeart/2016/7/layout/LinearBlockProcessNumbered"/>
    <dgm:cxn modelId="{6504CB18-D78C-4633-A0B9-B7C39312520D}" type="presParOf" srcId="{68B48F5B-CF53-4061-B576-431B45FF8F10}" destId="{916EE2BB-BD0E-4C92-8AE5-10757EAADB41}" srcOrd="2" destOrd="0" presId="urn:microsoft.com/office/officeart/2016/7/layout/LinearBlockProcessNumbered"/>
    <dgm:cxn modelId="{80B67022-3145-4530-8BA4-B9924168609F}" type="presParOf" srcId="{220CC10F-E0A5-49DD-8FAF-DA69CEFF5CD5}" destId="{F432A801-B143-413A-AEDD-A806375C7335}" srcOrd="3" destOrd="0" presId="urn:microsoft.com/office/officeart/2016/7/layout/LinearBlockProcessNumbered"/>
    <dgm:cxn modelId="{A1896E58-C6EA-4EF6-90CB-79C6E60B56B0}" type="presParOf" srcId="{220CC10F-E0A5-49DD-8FAF-DA69CEFF5CD5}" destId="{9C1B7925-B756-4D07-8040-1954C564E0D9}" srcOrd="4" destOrd="0" presId="urn:microsoft.com/office/officeart/2016/7/layout/LinearBlockProcessNumbered"/>
    <dgm:cxn modelId="{885A13F4-23A7-4F3D-96A8-9FAFA931A4D4}" type="presParOf" srcId="{9C1B7925-B756-4D07-8040-1954C564E0D9}" destId="{2AEF4E86-1003-4411-A595-DEFD4D17FBBC}" srcOrd="0" destOrd="0" presId="urn:microsoft.com/office/officeart/2016/7/layout/LinearBlockProcessNumbered"/>
    <dgm:cxn modelId="{833F0CB5-EF8D-4536-B366-90C7591803C7}" type="presParOf" srcId="{9C1B7925-B756-4D07-8040-1954C564E0D9}" destId="{61D9CC3F-C486-4AB0-9CFE-D33E2017ADFB}" srcOrd="1" destOrd="0" presId="urn:microsoft.com/office/officeart/2016/7/layout/LinearBlockProcessNumbered"/>
    <dgm:cxn modelId="{33C5E5F6-14E9-4668-B567-BEF5B5791971}" type="presParOf" srcId="{9C1B7925-B756-4D07-8040-1954C564E0D9}" destId="{30647F39-19DF-468D-AA92-85AC0050904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1F334-9D02-4291-B4F6-693C16792257}">
      <dsp:nvSpPr>
        <dsp:cNvPr id="0" name=""/>
        <dsp:cNvSpPr/>
      </dsp:nvSpPr>
      <dsp:spPr>
        <a:xfrm>
          <a:off x="0" y="675655"/>
          <a:ext cx="3086099" cy="195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BDA2A3-1B75-4D06-A17F-35645662B820}">
      <dsp:nvSpPr>
        <dsp:cNvPr id="0" name=""/>
        <dsp:cNvSpPr/>
      </dsp:nvSpPr>
      <dsp:spPr>
        <a:xfrm>
          <a:off x="342900" y="1001410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 dirty="0"/>
            <a:t>Costos Fijos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0" i="0" kern="1200" baseline="0" dirty="0"/>
            <a:t>No cambian con el nivel de producción. </a:t>
          </a:r>
          <a:r>
            <a:rPr lang="es-PE" sz="1900" b="0" i="1" kern="1200" baseline="0" dirty="0" err="1"/>
            <a:t>Ejm</a:t>
          </a:r>
          <a:r>
            <a:rPr lang="es-PE" sz="1900" b="0" i="1" kern="1200" baseline="0" dirty="0"/>
            <a:t>: el alquiler, los sueldos del personal administrativo y los seguros.</a:t>
          </a:r>
          <a:endParaRPr lang="en-US" sz="1900" i="1" kern="1200" dirty="0"/>
        </a:p>
      </dsp:txBody>
      <dsp:txXfrm>
        <a:off x="400297" y="1058807"/>
        <a:ext cx="2971305" cy="1844879"/>
      </dsp:txXfrm>
    </dsp:sp>
    <dsp:sp modelId="{90AFE5F7-4189-4C83-A2EB-EF3EE4FCB1FD}">
      <dsp:nvSpPr>
        <dsp:cNvPr id="0" name=""/>
        <dsp:cNvSpPr/>
      </dsp:nvSpPr>
      <dsp:spPr>
        <a:xfrm>
          <a:off x="3771900" y="675655"/>
          <a:ext cx="3086099" cy="195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CE39AA-1307-4680-BBC2-30F47B219B34}">
      <dsp:nvSpPr>
        <dsp:cNvPr id="0" name=""/>
        <dsp:cNvSpPr/>
      </dsp:nvSpPr>
      <dsp:spPr>
        <a:xfrm>
          <a:off x="4114800" y="1001410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 dirty="0"/>
            <a:t>Costos Variables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0" i="0" kern="1200" baseline="0" dirty="0"/>
            <a:t>Varían directamente con el nivel de producción. </a:t>
          </a:r>
          <a:r>
            <a:rPr lang="es-PE" sz="1900" b="0" i="1" kern="1200" baseline="0" dirty="0" err="1"/>
            <a:t>Ejm</a:t>
          </a:r>
          <a:r>
            <a:rPr lang="es-PE" sz="1900" b="0" i="1" kern="1200" baseline="0" dirty="0"/>
            <a:t>: la materia prima, la mano de obra, los gastos de envío.</a:t>
          </a:r>
          <a:endParaRPr lang="en-US" sz="1900" i="1" kern="1200" dirty="0"/>
        </a:p>
      </dsp:txBody>
      <dsp:txXfrm>
        <a:off x="4172197" y="1058807"/>
        <a:ext cx="2971305" cy="1844879"/>
      </dsp:txXfrm>
    </dsp:sp>
    <dsp:sp modelId="{D124C816-56F6-41A0-883B-B9FFE69477F3}">
      <dsp:nvSpPr>
        <dsp:cNvPr id="0" name=""/>
        <dsp:cNvSpPr/>
      </dsp:nvSpPr>
      <dsp:spPr>
        <a:xfrm>
          <a:off x="7543800" y="675655"/>
          <a:ext cx="3086099" cy="195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822AEC-E140-40D5-9FA6-444B36751C2D}">
      <dsp:nvSpPr>
        <dsp:cNvPr id="0" name=""/>
        <dsp:cNvSpPr/>
      </dsp:nvSpPr>
      <dsp:spPr>
        <a:xfrm>
          <a:off x="7886700" y="1001410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 dirty="0"/>
            <a:t>Costos Totales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0" i="0" kern="1200" baseline="0" dirty="0"/>
            <a:t>La suma de los costos fijos y variables. Esto te dará una idea clara del mínimo precio que necesitas para cubrir tus costos.</a:t>
          </a:r>
          <a:endParaRPr lang="en-US" sz="1900" kern="1200" dirty="0"/>
        </a:p>
      </dsp:txBody>
      <dsp:txXfrm>
        <a:off x="7944097" y="1058807"/>
        <a:ext cx="2971305" cy="18448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7AF0F-24E5-4D7E-8012-A61658DFA311}">
      <dsp:nvSpPr>
        <dsp:cNvPr id="0" name=""/>
        <dsp:cNvSpPr/>
      </dsp:nvSpPr>
      <dsp:spPr>
        <a:xfrm>
          <a:off x="0" y="443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D0308-2D33-42CF-9CEF-5FA85BDA4E9B}">
      <dsp:nvSpPr>
        <dsp:cNvPr id="0" name=""/>
        <dsp:cNvSpPr/>
      </dsp:nvSpPr>
      <dsp:spPr>
        <a:xfrm>
          <a:off x="314241" y="234177"/>
          <a:ext cx="571348" cy="5713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F322C-9718-48A5-B68C-111276F849BD}">
      <dsp:nvSpPr>
        <dsp:cNvPr id="0" name=""/>
        <dsp:cNvSpPr/>
      </dsp:nvSpPr>
      <dsp:spPr>
        <a:xfrm>
          <a:off x="1199831" y="443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500" b="1" i="0" kern="1200" baseline="0" dirty="0">
              <a:solidFill>
                <a:schemeClr val="bg1"/>
              </a:solidFill>
            </a:rPr>
            <a:t>Demanda del Producto</a:t>
          </a:r>
          <a:r>
            <a:rPr lang="es-PE" sz="2500" b="0" i="0" kern="1200" baseline="0" dirty="0">
              <a:solidFill>
                <a:schemeClr val="bg1"/>
              </a:solidFill>
            </a:rPr>
            <a:t>: Investigar </a:t>
          </a:r>
          <a:r>
            <a:rPr lang="es-PE" sz="2500" b="1" i="0" u="sng" kern="1200" baseline="0" dirty="0">
              <a:solidFill>
                <a:schemeClr val="bg1"/>
              </a:solidFill>
            </a:rPr>
            <a:t>cuántos clientes </a:t>
          </a:r>
          <a:r>
            <a:rPr lang="es-PE" sz="2500" b="0" i="0" kern="1200" baseline="0" dirty="0">
              <a:solidFill>
                <a:schemeClr val="bg1"/>
              </a:solidFill>
            </a:rPr>
            <a:t>están interesados en tu producto y cuánto estarían dispuestos a pagar.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99831" y="443"/>
        <a:ext cx="9772968" cy="1038814"/>
      </dsp:txXfrm>
    </dsp:sp>
    <dsp:sp modelId="{E1322E39-FB8E-4170-B421-90EA11A91454}">
      <dsp:nvSpPr>
        <dsp:cNvPr id="0" name=""/>
        <dsp:cNvSpPr/>
      </dsp:nvSpPr>
      <dsp:spPr>
        <a:xfrm>
          <a:off x="0" y="1298962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E9ECE-AC21-43A6-8A8C-B3967EE98E1B}">
      <dsp:nvSpPr>
        <dsp:cNvPr id="0" name=""/>
        <dsp:cNvSpPr/>
      </dsp:nvSpPr>
      <dsp:spPr>
        <a:xfrm>
          <a:off x="314241" y="1532695"/>
          <a:ext cx="571348" cy="5713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EC32A-33F5-4A87-832E-F267F5763A8D}">
      <dsp:nvSpPr>
        <dsp:cNvPr id="0" name=""/>
        <dsp:cNvSpPr/>
      </dsp:nvSpPr>
      <dsp:spPr>
        <a:xfrm>
          <a:off x="1199831" y="1298962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500" b="1" i="0" kern="1200" baseline="0" dirty="0">
              <a:solidFill>
                <a:schemeClr val="bg1"/>
              </a:solidFill>
            </a:rPr>
            <a:t>Segmentación de Clientes: </a:t>
          </a:r>
          <a:r>
            <a:rPr lang="es-PE" sz="2500" b="0" i="0" kern="1200" baseline="0" dirty="0">
              <a:solidFill>
                <a:schemeClr val="bg1"/>
              </a:solidFill>
            </a:rPr>
            <a:t>Identificar los segmentos y sus </a:t>
          </a:r>
          <a:r>
            <a:rPr lang="es-PE" sz="2500" b="0" i="0" u="sng" kern="1200" baseline="0" dirty="0">
              <a:solidFill>
                <a:schemeClr val="bg1"/>
              </a:solidFill>
            </a:rPr>
            <a:t>características de compra, incluyendo su sensibilidad al precio</a:t>
          </a:r>
          <a:r>
            <a:rPr lang="es-PE" sz="2500" b="0" i="0" kern="1200" baseline="0" dirty="0">
              <a:solidFill>
                <a:schemeClr val="bg1"/>
              </a:solidFill>
            </a:rPr>
            <a:t>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99831" y="1298962"/>
        <a:ext cx="9772968" cy="1038814"/>
      </dsp:txXfrm>
    </dsp:sp>
    <dsp:sp modelId="{5CDAAF95-4ED1-44C8-B9BD-AB1B29427F6C}">
      <dsp:nvSpPr>
        <dsp:cNvPr id="0" name=""/>
        <dsp:cNvSpPr/>
      </dsp:nvSpPr>
      <dsp:spPr>
        <a:xfrm>
          <a:off x="0" y="2597481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88432-2B59-44A9-B303-6D49C93B3D33}">
      <dsp:nvSpPr>
        <dsp:cNvPr id="0" name=""/>
        <dsp:cNvSpPr/>
      </dsp:nvSpPr>
      <dsp:spPr>
        <a:xfrm>
          <a:off x="314241" y="2831214"/>
          <a:ext cx="571348" cy="5713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6DF3F-BD8F-4D59-9A12-9F54FCBFCA33}">
      <dsp:nvSpPr>
        <dsp:cNvPr id="0" name=""/>
        <dsp:cNvSpPr/>
      </dsp:nvSpPr>
      <dsp:spPr>
        <a:xfrm>
          <a:off x="1199831" y="2597481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500" b="1" i="0" kern="1200" baseline="0">
              <a:solidFill>
                <a:schemeClr val="bg1"/>
              </a:solidFill>
            </a:rPr>
            <a:t>Competencia:</a:t>
          </a:r>
          <a:r>
            <a:rPr lang="es-PE" sz="2500" b="0" i="0" kern="1200" baseline="0">
              <a:solidFill>
                <a:schemeClr val="bg1"/>
              </a:solidFill>
            </a:rPr>
            <a:t> Estudiar los precios de los competidores y cómo se posicionan sus productos en el mercado.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99831" y="2597481"/>
        <a:ext cx="9772968" cy="1038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70BFA-B7EE-45F6-A80F-20FFD333CA54}">
      <dsp:nvSpPr>
        <dsp:cNvPr id="0" name=""/>
        <dsp:cNvSpPr/>
      </dsp:nvSpPr>
      <dsp:spPr>
        <a:xfrm>
          <a:off x="0" y="0"/>
          <a:ext cx="8208518" cy="111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600" b="1" i="0" kern="1200" baseline="0" dirty="0"/>
            <a:t>1. Beneficios del Producto:</a:t>
          </a:r>
          <a:r>
            <a:rPr lang="es-PE" sz="1600" b="0" i="0" kern="1200" baseline="0" dirty="0"/>
            <a:t> I</a:t>
          </a:r>
          <a:r>
            <a:rPr lang="es-PE" sz="1600" b="0" i="0" kern="1200" cap="none" baseline="0" dirty="0"/>
            <a:t>dentificar las características y beneficios clave de tu producto y cómo se diferencian de los competidores.</a:t>
          </a:r>
          <a:endParaRPr lang="en-US" sz="1600" kern="1200" dirty="0"/>
        </a:p>
      </dsp:txBody>
      <dsp:txXfrm>
        <a:off x="32586" y="32586"/>
        <a:ext cx="7007984" cy="1047383"/>
      </dsp:txXfrm>
    </dsp:sp>
    <dsp:sp modelId="{9554E724-1623-4346-95C4-D4EE6EAE7F47}">
      <dsp:nvSpPr>
        <dsp:cNvPr id="0" name=""/>
        <dsp:cNvSpPr/>
      </dsp:nvSpPr>
      <dsp:spPr>
        <a:xfrm>
          <a:off x="724281" y="1297980"/>
          <a:ext cx="8208518" cy="111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27136"/>
                <a:satOff val="-26416"/>
                <a:lumOff val="-15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27136"/>
                <a:satOff val="-26416"/>
                <a:lumOff val="-15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27136"/>
                <a:satOff val="-26416"/>
                <a:lumOff val="-15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600" b="1" i="0" kern="1200" baseline="0" dirty="0"/>
            <a:t>2. Percepción del Cliente:</a:t>
          </a:r>
          <a:r>
            <a:rPr lang="es-PE" sz="1600" b="0" i="0" kern="1200" baseline="0" dirty="0"/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600" b="0" i="0" kern="1200" cap="none" baseline="0" dirty="0"/>
            <a:t>Evaluar cómo los clientes perciben el valor de tu producto en comparación con otros en el mercado. Esto puede involucrar encuestas, grupos focales o entrevistas</a:t>
          </a:r>
          <a:r>
            <a:rPr lang="es-PE" sz="1600" kern="1200" cap="none" dirty="0"/>
            <a:t>.</a:t>
          </a:r>
          <a:endParaRPr lang="en-US" sz="1600" kern="1200" cap="none" dirty="0"/>
        </a:p>
      </dsp:txBody>
      <dsp:txXfrm>
        <a:off x="756867" y="1330566"/>
        <a:ext cx="6695904" cy="1047383"/>
      </dsp:txXfrm>
    </dsp:sp>
    <dsp:sp modelId="{A74F8AEF-34A8-494F-832A-B91BD50546E4}">
      <dsp:nvSpPr>
        <dsp:cNvPr id="0" name=""/>
        <dsp:cNvSpPr/>
      </dsp:nvSpPr>
      <dsp:spPr>
        <a:xfrm>
          <a:off x="1448562" y="2595961"/>
          <a:ext cx="8208518" cy="111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8454272"/>
                <a:satOff val="-52833"/>
                <a:lumOff val="-299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454272"/>
                <a:satOff val="-52833"/>
                <a:lumOff val="-299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454272"/>
                <a:satOff val="-52833"/>
                <a:lumOff val="-299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600" b="0" i="0" kern="1200" baseline="0"/>
            <a:t>3. Seleccionar una estrategia de precios</a:t>
          </a:r>
          <a:endParaRPr lang="en-US" sz="1600" kern="1200"/>
        </a:p>
      </dsp:txBody>
      <dsp:txXfrm>
        <a:off x="1481148" y="2628547"/>
        <a:ext cx="6695904" cy="1047383"/>
      </dsp:txXfrm>
    </dsp:sp>
    <dsp:sp modelId="{F3BECE34-6E8E-4047-B26F-4C5C87460AD0}">
      <dsp:nvSpPr>
        <dsp:cNvPr id="0" name=""/>
        <dsp:cNvSpPr/>
      </dsp:nvSpPr>
      <dsp:spPr>
        <a:xfrm>
          <a:off x="7485358" y="843687"/>
          <a:ext cx="723160" cy="723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648069" y="843687"/>
        <a:ext cx="397738" cy="544178"/>
      </dsp:txXfrm>
    </dsp:sp>
    <dsp:sp modelId="{232699DA-48D8-4046-8046-96DE991AB386}">
      <dsp:nvSpPr>
        <dsp:cNvPr id="0" name=""/>
        <dsp:cNvSpPr/>
      </dsp:nvSpPr>
      <dsp:spPr>
        <a:xfrm>
          <a:off x="8209639" y="2134251"/>
          <a:ext cx="723160" cy="723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8821697"/>
            <a:satOff val="-70554"/>
            <a:lumOff val="-773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8821697"/>
              <a:satOff val="-70554"/>
              <a:lumOff val="-77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372350" y="2134251"/>
        <a:ext cx="397738" cy="5441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A2CDA-BA8E-4A7A-A68F-F5D0AF1A13B9}">
      <dsp:nvSpPr>
        <dsp:cNvPr id="0" name=""/>
        <dsp:cNvSpPr/>
      </dsp:nvSpPr>
      <dsp:spPr>
        <a:xfrm>
          <a:off x="1201034" y="84331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A65AC-0B37-4002-8179-747667C14377}">
      <dsp:nvSpPr>
        <dsp:cNvPr id="0" name=""/>
        <dsp:cNvSpPr/>
      </dsp:nvSpPr>
      <dsp:spPr>
        <a:xfrm>
          <a:off x="245360" y="1955260"/>
          <a:ext cx="2721348" cy="90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>
              <a:solidFill>
                <a:schemeClr val="bg1"/>
              </a:solidFill>
            </a:rPr>
            <a:t>Regulación y Normativas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0" i="0" kern="1200" baseline="0" dirty="0">
              <a:solidFill>
                <a:schemeClr val="bg1"/>
              </a:solidFill>
            </a:rPr>
            <a:t> Asegurarte de cumplir con las leyes y regulaciones del mercado en el que operas.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45360" y="1955260"/>
        <a:ext cx="2721348" cy="900750"/>
      </dsp:txXfrm>
    </dsp:sp>
    <dsp:sp modelId="{69D4F158-BC24-424F-A08E-D0CEAFA7E1B9}">
      <dsp:nvSpPr>
        <dsp:cNvPr id="0" name=""/>
        <dsp:cNvSpPr/>
      </dsp:nvSpPr>
      <dsp:spPr>
        <a:xfrm>
          <a:off x="4415456" y="84331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5386D-24CC-4AC0-9496-922D91944DE8}">
      <dsp:nvSpPr>
        <dsp:cNvPr id="0" name=""/>
        <dsp:cNvSpPr/>
      </dsp:nvSpPr>
      <dsp:spPr>
        <a:xfrm>
          <a:off x="3281708" y="1955260"/>
          <a:ext cx="3077496" cy="90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>
              <a:solidFill>
                <a:schemeClr val="bg1"/>
              </a:solidFill>
            </a:rPr>
            <a:t>Ciclo de Vida del Producto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0" i="0" kern="1200" baseline="0" dirty="0">
              <a:solidFill>
                <a:schemeClr val="bg1"/>
              </a:solidFill>
            </a:rPr>
            <a:t>Ajustar los precios a lo largo de las diferentes etapas del ciclo de vida del producto (introducción, crecimiento, madurez, declive).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281708" y="1955260"/>
        <a:ext cx="3077496" cy="900750"/>
      </dsp:txXfrm>
    </dsp:sp>
    <dsp:sp modelId="{297EDE4B-D4AE-4BC2-A6AE-37E7A51683EC}">
      <dsp:nvSpPr>
        <dsp:cNvPr id="0" name=""/>
        <dsp:cNvSpPr/>
      </dsp:nvSpPr>
      <dsp:spPr>
        <a:xfrm>
          <a:off x="7627484" y="84331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48E96-A8E1-440F-9D69-C00B37B7F799}">
      <dsp:nvSpPr>
        <dsp:cNvPr id="0" name=""/>
        <dsp:cNvSpPr/>
      </dsp:nvSpPr>
      <dsp:spPr>
        <a:xfrm>
          <a:off x="6674204" y="1955260"/>
          <a:ext cx="2716559" cy="90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>
              <a:solidFill>
                <a:schemeClr val="bg1"/>
              </a:solidFill>
            </a:rPr>
            <a:t>Objetivos de la Empresa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0" i="0" kern="1200" baseline="0" dirty="0">
              <a:solidFill>
                <a:schemeClr val="bg1"/>
              </a:solidFill>
            </a:rPr>
            <a:t>El precio debe estar alineado con los objetivos generales del negocio. Ejem: maximizar el beneficio, incrementar la cuota de mercado o posicionar la marca.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674204" y="1955260"/>
        <a:ext cx="2716559" cy="900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18B7E-DA09-4015-9357-090CCA0805EB}">
      <dsp:nvSpPr>
        <dsp:cNvPr id="0" name=""/>
        <dsp:cNvSpPr/>
      </dsp:nvSpPr>
      <dsp:spPr>
        <a:xfrm>
          <a:off x="677" y="502598"/>
          <a:ext cx="2743736" cy="32924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0" rIns="27102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1" i="0" kern="1200" baseline="0" dirty="0"/>
            <a:t>Precio de Prueba: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0" i="0" kern="1200" baseline="0" dirty="0"/>
            <a:t>Implementar el precio elegido y observar la reacción del mercado.</a:t>
          </a:r>
          <a:endParaRPr lang="en-US" sz="1500" kern="1200" dirty="0"/>
        </a:p>
      </dsp:txBody>
      <dsp:txXfrm>
        <a:off x="677" y="1819591"/>
        <a:ext cx="2743736" cy="1975489"/>
      </dsp:txXfrm>
    </dsp:sp>
    <dsp:sp modelId="{88F3BD83-9017-4321-A7E8-5662A4BA971C}">
      <dsp:nvSpPr>
        <dsp:cNvPr id="0" name=""/>
        <dsp:cNvSpPr/>
      </dsp:nvSpPr>
      <dsp:spPr>
        <a:xfrm>
          <a:off x="677" y="502598"/>
          <a:ext cx="2743736" cy="13169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165100" rIns="27102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677" y="502598"/>
        <a:ext cx="2743736" cy="1316993"/>
      </dsp:txXfrm>
    </dsp:sp>
    <dsp:sp modelId="{B22504A8-27B4-422F-BAC7-961E744AB739}">
      <dsp:nvSpPr>
        <dsp:cNvPr id="0" name=""/>
        <dsp:cNvSpPr/>
      </dsp:nvSpPr>
      <dsp:spPr>
        <a:xfrm>
          <a:off x="2963912" y="502598"/>
          <a:ext cx="2743736" cy="3292483"/>
        </a:xfrm>
        <a:prstGeom prst="rect">
          <a:avLst/>
        </a:prstGeom>
        <a:solidFill>
          <a:schemeClr val="accent2">
            <a:hueOff val="4227136"/>
            <a:satOff val="-26416"/>
            <a:lumOff val="-15000"/>
            <a:alphaOff val="0"/>
          </a:schemeClr>
        </a:solidFill>
        <a:ln w="12700" cap="flat" cmpd="sng" algn="ctr">
          <a:solidFill>
            <a:schemeClr val="accent2">
              <a:hueOff val="4227136"/>
              <a:satOff val="-26416"/>
              <a:lumOff val="-15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0" rIns="27102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1" i="0" kern="1200" baseline="0" dirty="0"/>
            <a:t>Recopilación de Datos: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0" i="0" kern="1200" baseline="0" dirty="0"/>
            <a:t>Monitorear las ventas, la rentabilidad y el </a:t>
          </a:r>
          <a:r>
            <a:rPr lang="es-PE" sz="1500" b="0" i="0" kern="1200" baseline="0" dirty="0" err="1"/>
            <a:t>feedback</a:t>
          </a:r>
          <a:r>
            <a:rPr lang="es-PE" sz="1500" b="0" i="0" kern="1200" baseline="0" dirty="0"/>
            <a:t> de los clientes.</a:t>
          </a:r>
          <a:endParaRPr lang="en-US" sz="1500" kern="1200" dirty="0"/>
        </a:p>
      </dsp:txBody>
      <dsp:txXfrm>
        <a:off x="2963912" y="1819591"/>
        <a:ext cx="2743736" cy="1975489"/>
      </dsp:txXfrm>
    </dsp:sp>
    <dsp:sp modelId="{17D54636-8091-4AD7-9779-5FC5897C8C50}">
      <dsp:nvSpPr>
        <dsp:cNvPr id="0" name=""/>
        <dsp:cNvSpPr/>
      </dsp:nvSpPr>
      <dsp:spPr>
        <a:xfrm>
          <a:off x="2963912" y="502598"/>
          <a:ext cx="2743736" cy="13169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165100" rIns="27102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963912" y="502598"/>
        <a:ext cx="2743736" cy="1316993"/>
      </dsp:txXfrm>
    </dsp:sp>
    <dsp:sp modelId="{2AEF4E86-1003-4411-A595-DEFD4D17FBBC}">
      <dsp:nvSpPr>
        <dsp:cNvPr id="0" name=""/>
        <dsp:cNvSpPr/>
      </dsp:nvSpPr>
      <dsp:spPr>
        <a:xfrm>
          <a:off x="5927147" y="502598"/>
          <a:ext cx="2743736" cy="3292483"/>
        </a:xfrm>
        <a:prstGeom prst="rect">
          <a:avLst/>
        </a:prstGeom>
        <a:solidFill>
          <a:schemeClr val="accent2">
            <a:hueOff val="8454272"/>
            <a:satOff val="-52833"/>
            <a:lumOff val="-29999"/>
            <a:alphaOff val="0"/>
          </a:schemeClr>
        </a:solidFill>
        <a:ln w="12700" cap="flat" cmpd="sng" algn="ctr">
          <a:solidFill>
            <a:schemeClr val="accent2">
              <a:hueOff val="8454272"/>
              <a:satOff val="-52833"/>
              <a:lumOff val="-29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0" rIns="27102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1" i="0" kern="1200" baseline="0" dirty="0"/>
            <a:t>Ajustes: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0" i="0" kern="1200" baseline="0" dirty="0"/>
            <a:t>Realizar ajustes necesarios en función de los resultados obtenidos. Esto puede incluir incrementar o reducir precios, ofrecer descuentos o promociones.</a:t>
          </a:r>
          <a:endParaRPr lang="en-US" sz="1500" kern="1200" dirty="0"/>
        </a:p>
      </dsp:txBody>
      <dsp:txXfrm>
        <a:off x="5927147" y="1819591"/>
        <a:ext cx="2743736" cy="1975489"/>
      </dsp:txXfrm>
    </dsp:sp>
    <dsp:sp modelId="{61D9CC3F-C486-4AB0-9CFE-D33E2017ADFB}">
      <dsp:nvSpPr>
        <dsp:cNvPr id="0" name=""/>
        <dsp:cNvSpPr/>
      </dsp:nvSpPr>
      <dsp:spPr>
        <a:xfrm>
          <a:off x="5927147" y="502598"/>
          <a:ext cx="2743736" cy="13169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165100" rIns="27102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927147" y="502598"/>
        <a:ext cx="2743736" cy="1316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12/05/2025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12/05/2025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5341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1844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510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218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655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377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2967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542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7240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784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902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es-ES">
          <a:solidFill>
            <a:schemeClr val="tx2"/>
          </a:solidFill>
        </a:defRPr>
      </a:lvl2pPr>
      <a:lvl3pPr eaLnBrk="1" hangingPunct="1">
        <a:defRPr lang="es-ES">
          <a:solidFill>
            <a:schemeClr val="tx2"/>
          </a:solidFill>
        </a:defRPr>
      </a:lvl3pPr>
      <a:lvl4pPr eaLnBrk="1" hangingPunct="1">
        <a:defRPr lang="es-ES">
          <a:solidFill>
            <a:schemeClr val="tx2"/>
          </a:solidFill>
        </a:defRPr>
      </a:lvl4pPr>
      <a:lvl5pPr eaLnBrk="1" hangingPunct="1">
        <a:defRPr lang="es-ES">
          <a:solidFill>
            <a:schemeClr val="tx2"/>
          </a:solidFill>
        </a:defRPr>
      </a:lvl5pPr>
      <a:lvl6pPr eaLnBrk="1" hangingPunct="1">
        <a:defRPr lang="es-ES">
          <a:solidFill>
            <a:schemeClr val="tx2"/>
          </a:solidFill>
        </a:defRPr>
      </a:lvl6pPr>
      <a:lvl7pPr eaLnBrk="1" hangingPunct="1">
        <a:defRPr lang="es-ES">
          <a:solidFill>
            <a:schemeClr val="tx2"/>
          </a:solidFill>
        </a:defRPr>
      </a:lvl7pPr>
      <a:lvl8pPr eaLnBrk="1" hangingPunct="1">
        <a:defRPr lang="es-ES">
          <a:solidFill>
            <a:schemeClr val="tx2"/>
          </a:solidFill>
        </a:defRPr>
      </a:lvl8pPr>
      <a:lvl9pPr eaLnBrk="1" hangingPunct="1">
        <a:defRPr lang="es-ES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s.educaplay.com/recursos-educativos/19673587-precio_y_estrategia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f-Mg4rqtsk?si=sAEhPGzU65DjUeb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4" y="411479"/>
            <a:ext cx="700659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5100" dirty="0"/>
              <a:t>Estrategias y Tácticas de Precios y Gestión de </a:t>
            </a:r>
            <a:r>
              <a:rPr lang="es-ES" sz="5100"/>
              <a:t>la Rentabilidad</a:t>
            </a:r>
            <a:endParaRPr lang="es-ES" sz="51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93E6F1-47C2-BB39-845D-C4996440F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/>
          <a:lstStyle/>
          <a:p>
            <a:r>
              <a:rPr lang="en-US" dirty="0" err="1"/>
              <a:t>Sesión</a:t>
            </a:r>
            <a:r>
              <a:rPr lang="en-US" dirty="0"/>
              <a:t> 7 y 8</a:t>
            </a:r>
          </a:p>
        </p:txBody>
      </p:sp>
    </p:spTree>
    <p:extLst>
      <p:ext uri="{BB962C8B-B14F-4D97-AF65-F5344CB8AC3E}">
        <p14:creationId xmlns:p14="http://schemas.microsoft.com/office/powerpoint/2010/main" val="48066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6B2C1-1EB2-3CC6-6A5B-32A2697BE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3" y="804969"/>
            <a:ext cx="11601184" cy="613776"/>
          </a:xfrm>
        </p:spPr>
        <p:txBody>
          <a:bodyPr anchor="b">
            <a:normAutofit fontScale="90000"/>
          </a:bodyPr>
          <a:lstStyle/>
          <a:p>
            <a:pPr marR="0" rtl="0"/>
            <a:r>
              <a:rPr lang="es-ES" b="0" kern="100" dirty="0"/>
              <a:t>2</a:t>
            </a:r>
            <a:r>
              <a:rPr lang="es-ES" b="0" i="0" u="none" strike="noStrike" kern="100" baseline="0" dirty="0"/>
              <a:t>. Fijación de precios basado en posicionamiento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187353-98C4-2F0E-05A4-6A7906F0B2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2408" y="2358358"/>
            <a:ext cx="5460217" cy="1273237"/>
          </a:xfrm>
        </p:spPr>
        <p:txBody>
          <a:bodyPr>
            <a:normAutofit/>
          </a:bodyPr>
          <a:lstStyle/>
          <a:p>
            <a:pPr marL="0" marR="0" lvl="1" indent="0" algn="ctr" rtl="0">
              <a:buNone/>
            </a:pPr>
            <a:r>
              <a:rPr lang="es-ES" b="0" i="0" u="none" strike="noStrike" kern="100" baseline="0" dirty="0"/>
              <a:t>Su usa cuando se busca crear una </a:t>
            </a:r>
            <a:r>
              <a:rPr lang="es-ES" b="1" i="0" u="none" strike="noStrike" kern="100" baseline="0" dirty="0"/>
              <a:t>percepción de exclusividad y lujo</a:t>
            </a:r>
            <a:r>
              <a:rPr lang="es-ES" b="0" i="0" u="none" strike="noStrike" kern="100" baseline="0" dirty="0"/>
              <a:t>. </a:t>
            </a:r>
            <a:r>
              <a:rPr lang="es-ES" b="0" i="0" u="sng" strike="noStrike" kern="100" baseline="0" dirty="0"/>
              <a:t>La marca</a:t>
            </a:r>
            <a:r>
              <a:rPr lang="es-ES" b="0" i="0" u="none" strike="noStrike" kern="100" baseline="0" dirty="0"/>
              <a:t> juega un papel crucial en la decisión de compra.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013A0F8-C843-23AD-3D82-9D6635EE7864}"/>
              </a:ext>
            </a:extLst>
          </p:cNvPr>
          <p:cNvGrpSpPr/>
          <p:nvPr/>
        </p:nvGrpSpPr>
        <p:grpSpPr>
          <a:xfrm>
            <a:off x="6675892" y="4339117"/>
            <a:ext cx="4580861" cy="2546472"/>
            <a:chOff x="9617717" y="1772725"/>
            <a:chExt cx="4580861" cy="254647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57508CB-9752-DB5A-AE0C-48BE76273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7717" y="1912443"/>
              <a:ext cx="2262510" cy="226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890C41-B66D-93E3-860C-11E449B7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6090" y="1772725"/>
              <a:ext cx="2562488" cy="2546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F1613F-7871-7B40-12B7-5D12EF39B69A}"/>
              </a:ext>
            </a:extLst>
          </p:cNvPr>
          <p:cNvSpPr txBox="1"/>
          <p:nvPr/>
        </p:nvSpPr>
        <p:spPr>
          <a:xfrm>
            <a:off x="3312716" y="4648980"/>
            <a:ext cx="33523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ctr" rtl="0"/>
            <a:r>
              <a:rPr lang="es-ES" b="0" i="0" u="none" strike="noStrike" kern="100" baseline="0" dirty="0">
                <a:solidFill>
                  <a:schemeClr val="bg1"/>
                </a:solidFill>
              </a:rPr>
              <a:t>Para productos de alta gama donde los </a:t>
            </a:r>
            <a:r>
              <a:rPr lang="es-ES" b="1" i="0" u="none" strike="noStrike" kern="100" baseline="0" dirty="0">
                <a:solidFill>
                  <a:schemeClr val="bg1"/>
                </a:solidFill>
              </a:rPr>
              <a:t>clientes están dispuestos a pagar más </a:t>
            </a:r>
            <a:r>
              <a:rPr lang="es-ES" b="0" i="0" u="none" strike="noStrike" kern="100" baseline="0" dirty="0">
                <a:solidFill>
                  <a:schemeClr val="bg1"/>
                </a:solidFill>
              </a:rPr>
              <a:t>por el prestigio y la calidad percibida.</a:t>
            </a:r>
          </a:p>
        </p:txBody>
      </p:sp>
      <p:pic>
        <p:nvPicPr>
          <p:cNvPr id="6150" name="Picture 6" descr="La guerra de los bolsos de lujo ha comenzado: Chanel desafía el dominio del  Birkin de Hermès">
            <a:extLst>
              <a:ext uri="{FF2B5EF4-FFF2-40B4-BE49-F238E27FC236}">
                <a16:creationId xmlns:a16="http://schemas.microsoft.com/office/drawing/2014/main" id="{8628F547-333E-C2EE-4B1D-2D4F45087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8889" r="10938" b="6527"/>
          <a:stretch/>
        </p:blipFill>
        <p:spPr bwMode="auto">
          <a:xfrm>
            <a:off x="334549" y="3722939"/>
            <a:ext cx="325547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Logo Hermès PNG transparente - StickPNG">
            <a:extLst>
              <a:ext uri="{FF2B5EF4-FFF2-40B4-BE49-F238E27FC236}">
                <a16:creationId xmlns:a16="http://schemas.microsoft.com/office/drawing/2014/main" id="{3AB4A915-4FC4-C500-2156-C387001CB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7" b="20043"/>
          <a:stretch/>
        </p:blipFill>
        <p:spPr bwMode="auto">
          <a:xfrm>
            <a:off x="334549" y="3725362"/>
            <a:ext cx="976810" cy="6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The Difference Between Toyota and Lexus">
            <a:extLst>
              <a:ext uri="{FF2B5EF4-FFF2-40B4-BE49-F238E27FC236}">
                <a16:creationId xmlns:a16="http://schemas.microsoft.com/office/drawing/2014/main" id="{18A2EB8D-17E6-C100-80A0-0858BE37D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004" y="1239121"/>
            <a:ext cx="5122300" cy="2881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7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297B-AC67-942B-E2D9-742679308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pPr marR="0" rtl="0"/>
            <a:r>
              <a:rPr lang="es-ES" b="0" kern="100" dirty="0"/>
              <a:t>3</a:t>
            </a:r>
            <a:r>
              <a:rPr lang="es-ES" b="0" i="0" u="none" strike="noStrike" kern="100" baseline="0" dirty="0"/>
              <a:t>. Fijación de precios basado en el buen valor</a:t>
            </a:r>
          </a:p>
        </p:txBody>
      </p:sp>
      <p:pic>
        <p:nvPicPr>
          <p:cNvPr id="8194" name="Picture 2" descr="10 pruebas de que Zara copia las tendencias que triunfan en ...">
            <a:extLst>
              <a:ext uri="{FF2B5EF4-FFF2-40B4-BE49-F238E27FC236}">
                <a16:creationId xmlns:a16="http://schemas.microsoft.com/office/drawing/2014/main" id="{95FE9853-52E3-884C-5956-045EA904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325" y="3257550"/>
            <a:ext cx="3614738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Zara saca su versión de los nuevos zapatos de Gucci y Prada">
            <a:extLst>
              <a:ext uri="{FF2B5EF4-FFF2-40B4-BE49-F238E27FC236}">
                <a16:creationId xmlns:a16="http://schemas.microsoft.com/office/drawing/2014/main" id="{9B1116D3-0338-6E46-4477-44A11D6D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766" y="-1669521"/>
            <a:ext cx="3619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l misterioso gigante del textil que está adelantando a Zara con su misma  receta">
            <a:extLst>
              <a:ext uri="{FF2B5EF4-FFF2-40B4-BE49-F238E27FC236}">
                <a16:creationId xmlns:a16="http://schemas.microsoft.com/office/drawing/2014/main" id="{00854E28-3EA3-065A-7156-1D29FDDCE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133" y="5819775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ZARA, la gallina de las copias de oro - Paperblog">
            <a:extLst>
              <a:ext uri="{FF2B5EF4-FFF2-40B4-BE49-F238E27FC236}">
                <a16:creationId xmlns:a16="http://schemas.microsoft.com/office/drawing/2014/main" id="{270E073C-61AE-066A-5E47-C68D7888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563" y="1038225"/>
            <a:ext cx="43815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ZARA, la gallina de las copias de oro - Paperblog">
            <a:extLst>
              <a:ext uri="{FF2B5EF4-FFF2-40B4-BE49-F238E27FC236}">
                <a16:creationId xmlns:a16="http://schemas.microsoft.com/office/drawing/2014/main" id="{FED7A640-AEAD-43B2-177E-39E66ABBB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7"/>
          <a:stretch/>
        </p:blipFill>
        <p:spPr bwMode="auto">
          <a:xfrm>
            <a:off x="6921234" y="1783080"/>
            <a:ext cx="2452053" cy="366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D28807C-CFC5-BE3B-8063-1078728FCC69}"/>
              </a:ext>
            </a:extLst>
          </p:cNvPr>
          <p:cNvSpPr txBox="1"/>
          <p:nvPr/>
        </p:nvSpPr>
        <p:spPr>
          <a:xfrm>
            <a:off x="594360" y="2505670"/>
            <a:ext cx="4892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b="0" i="0" baseline="0" dirty="0">
                <a:solidFill>
                  <a:schemeClr val="bg1"/>
                </a:solidFill>
              </a:rPr>
              <a:t>En mercados sensibles al precio donde </a:t>
            </a:r>
            <a:r>
              <a:rPr lang="es-ES" b="1" i="0" baseline="0" dirty="0">
                <a:solidFill>
                  <a:schemeClr val="bg1"/>
                </a:solidFill>
              </a:rPr>
              <a:t>los clientes buscan una buena relación calidad-precio.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AB1B15-B2A5-C7FE-B811-FC64BCD1256C}"/>
              </a:ext>
            </a:extLst>
          </p:cNvPr>
          <p:cNvSpPr txBox="1"/>
          <p:nvPr/>
        </p:nvSpPr>
        <p:spPr>
          <a:xfrm>
            <a:off x="6314281" y="5554796"/>
            <a:ext cx="3774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Cuando la empresa quiere atraer a una amplia base de clientes ofreciendo calidad a precios razonables.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ZARA, la gallina de las copias de oro - Paperblog">
            <a:extLst>
              <a:ext uri="{FF2B5EF4-FFF2-40B4-BE49-F238E27FC236}">
                <a16:creationId xmlns:a16="http://schemas.microsoft.com/office/drawing/2014/main" id="{C09F3E31-1B01-B44C-78C6-2C43632BF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7"/>
          <a:stretch/>
        </p:blipFill>
        <p:spPr bwMode="auto">
          <a:xfrm>
            <a:off x="9386417" y="1783080"/>
            <a:ext cx="2452053" cy="366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Aruma abre nueva tienda en MegaPlaza de Independencia">
            <a:extLst>
              <a:ext uri="{FF2B5EF4-FFF2-40B4-BE49-F238E27FC236}">
                <a16:creationId xmlns:a16="http://schemas.microsoft.com/office/drawing/2014/main" id="{A8E4CEAE-C7D8-F376-9E8C-BFC28F10B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6" b="14142"/>
          <a:stretch/>
        </p:blipFill>
        <p:spPr bwMode="auto">
          <a:xfrm>
            <a:off x="353530" y="3733432"/>
            <a:ext cx="5950167" cy="22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Aruma / INFINITO: Estudio de Branding">
            <a:extLst>
              <a:ext uri="{FF2B5EF4-FFF2-40B4-BE49-F238E27FC236}">
                <a16:creationId xmlns:a16="http://schemas.microsoft.com/office/drawing/2014/main" id="{85958D30-FFAC-F799-F4CE-8EF67C8C1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34074" r="22778" b="36065"/>
          <a:stretch/>
        </p:blipFill>
        <p:spPr bwMode="auto">
          <a:xfrm>
            <a:off x="3088214" y="5267266"/>
            <a:ext cx="1882989" cy="57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E563A3-5CF1-FA16-70DF-AF41A853D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8906" y="5578079"/>
            <a:ext cx="15494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7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5C569-7357-1DB3-F594-073CB8541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597457"/>
            <a:ext cx="11597640" cy="682412"/>
          </a:xfrm>
        </p:spPr>
        <p:txBody>
          <a:bodyPr anchor="b">
            <a:normAutofit/>
          </a:bodyPr>
          <a:lstStyle/>
          <a:p>
            <a:pPr marR="0" rtl="0"/>
            <a:r>
              <a:rPr lang="es-ES" b="0" kern="100" dirty="0"/>
              <a:t>4</a:t>
            </a:r>
            <a:r>
              <a:rPr lang="es-ES" b="0" i="0" u="none" strike="noStrike" kern="100" baseline="0" dirty="0"/>
              <a:t>. Fijación de precios basado en márgenes</a:t>
            </a:r>
          </a:p>
        </p:txBody>
      </p:sp>
      <p:pic>
        <p:nvPicPr>
          <p:cNvPr id="9220" name="Picture 4" descr="Precio Gasolina hoy 9 de noviembre en Perú: cuánto cuesta el combustible  este miércoles | Precio GLP, GNV, Gasolina 98, Petróleo | RMMN | TU-DINERO  | GESTIÓN">
            <a:extLst>
              <a:ext uri="{FF2B5EF4-FFF2-40B4-BE49-F238E27FC236}">
                <a16:creationId xmlns:a16="http://schemas.microsoft.com/office/drawing/2014/main" id="{CAF697AD-AB14-47E0-12B5-375CB342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809" y="4200837"/>
            <a:ext cx="2472266" cy="247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anzan promociones de pasajes aéreos para volar por el Perú – Enterados">
            <a:extLst>
              <a:ext uri="{FF2B5EF4-FFF2-40B4-BE49-F238E27FC236}">
                <a16:creationId xmlns:a16="http://schemas.microsoft.com/office/drawing/2014/main" id="{E3F23C64-D9FC-1469-D366-19A0BDE34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64" y="2028060"/>
            <a:ext cx="3321756" cy="18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0EFA7A-C0B0-0C3F-0BE7-4401C9058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192" y="4200837"/>
            <a:ext cx="4171953" cy="234501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86D2289-4011-8D2A-FCF0-FE0522DE6738}"/>
              </a:ext>
            </a:extLst>
          </p:cNvPr>
          <p:cNvSpPr txBox="1"/>
          <p:nvPr/>
        </p:nvSpPr>
        <p:spPr>
          <a:xfrm>
            <a:off x="3691469" y="2202250"/>
            <a:ext cx="48005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Cuando se desea </a:t>
            </a:r>
            <a:r>
              <a:rPr lang="es-ES" b="1" i="0" baseline="0" dirty="0">
                <a:solidFill>
                  <a:schemeClr val="bg1"/>
                </a:solidFill>
              </a:rPr>
              <a:t>asegurar un margen </a:t>
            </a:r>
            <a:r>
              <a:rPr lang="es-ES" b="0" i="0" baseline="0" dirty="0">
                <a:solidFill>
                  <a:schemeClr val="bg1"/>
                </a:solidFill>
              </a:rPr>
              <a:t>de beneficio </a:t>
            </a:r>
            <a:r>
              <a:rPr lang="es-ES" b="1" i="0" baseline="0" dirty="0">
                <a:solidFill>
                  <a:schemeClr val="bg1"/>
                </a:solidFill>
              </a:rPr>
              <a:t>constante.</a:t>
            </a:r>
            <a:endParaRPr lang="en-US" b="1" dirty="0">
              <a:solidFill>
                <a:schemeClr val="bg1"/>
              </a:solidFill>
            </a:endParaRPr>
          </a:p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Son industrias donde es crucial mantener márgenes de beneficio para cubrir costos y generar ganancias.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26" name="Picture 10" descr="Abarrotes">
            <a:extLst>
              <a:ext uri="{FF2B5EF4-FFF2-40B4-BE49-F238E27FC236}">
                <a16:creationId xmlns:a16="http://schemas.microsoft.com/office/drawing/2014/main" id="{907513A0-24D7-8ED1-3C36-67154B5D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6" y="1820560"/>
            <a:ext cx="3580553" cy="358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D01B144-7789-5959-3D4E-3BA1C7154E43}"/>
              </a:ext>
            </a:extLst>
          </p:cNvPr>
          <p:cNvSpPr txBox="1"/>
          <p:nvPr/>
        </p:nvSpPr>
        <p:spPr>
          <a:xfrm>
            <a:off x="110916" y="5175960"/>
            <a:ext cx="4061953" cy="147732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Para productos con costos de producción variables y la necesidad de ajustar los precios en consecuencia.</a:t>
            </a:r>
          </a:p>
          <a:p>
            <a:pPr lvl="0" algn="ctr"/>
            <a:r>
              <a:rPr lang="es-PE" sz="1800" b="0" i="0" u="none" strike="noStrike" baseline="0" dirty="0">
                <a:solidFill>
                  <a:srgbClr val="222222"/>
                </a:solidFill>
                <a:latin typeface="Calibri" panose="020F0502020204030204" pitchFamily="34" charset="0"/>
              </a:rPr>
              <a:t>Los precios tienden a ser similares y se minimiza la competencia en precios.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6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49B3C-BF18-D74A-976A-B8193775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-20876"/>
            <a:ext cx="10873740" cy="1680205"/>
          </a:xfrm>
        </p:spPr>
        <p:txBody>
          <a:bodyPr anchor="b">
            <a:normAutofit/>
          </a:bodyPr>
          <a:lstStyle/>
          <a:p>
            <a:pPr marR="0" rtl="0"/>
            <a:r>
              <a:rPr lang="es-ES" b="0" kern="100" dirty="0"/>
              <a:t>5</a:t>
            </a:r>
            <a:r>
              <a:rPr lang="es-ES" b="0" i="0" u="none" strike="noStrike" kern="100" baseline="0" dirty="0"/>
              <a:t>. Fijación de precios basado en el costo del producto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927256A-A268-15BC-874A-3727568E34FA}"/>
              </a:ext>
            </a:extLst>
          </p:cNvPr>
          <p:cNvSpPr txBox="1"/>
          <p:nvPr/>
        </p:nvSpPr>
        <p:spPr>
          <a:xfrm>
            <a:off x="2915030" y="1886576"/>
            <a:ext cx="6997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En mercados donde los consumidores </a:t>
            </a:r>
            <a:r>
              <a:rPr lang="es-ES" b="1" i="0" baseline="0" dirty="0">
                <a:solidFill>
                  <a:schemeClr val="bg1"/>
                </a:solidFill>
              </a:rPr>
              <a:t>no son muy sensibles al precio </a:t>
            </a:r>
            <a:r>
              <a:rPr lang="es-ES" b="0" i="0" baseline="0" dirty="0">
                <a:solidFill>
                  <a:schemeClr val="bg1"/>
                </a:solidFill>
              </a:rPr>
              <a:t>y están más </a:t>
            </a:r>
            <a:r>
              <a:rPr lang="es-ES" b="0" i="0" u="sng" baseline="0" dirty="0">
                <a:solidFill>
                  <a:schemeClr val="bg1"/>
                </a:solidFill>
              </a:rPr>
              <a:t>enfocados en la estabilidad y fiabilidad del producto.</a:t>
            </a:r>
            <a:endParaRPr lang="en-US" u="sng" dirty="0">
              <a:solidFill>
                <a:schemeClr val="bg1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A9FC82A-37B8-0AA7-9EDF-DF1CEE77D2AA}"/>
              </a:ext>
            </a:extLst>
          </p:cNvPr>
          <p:cNvGrpSpPr/>
          <p:nvPr/>
        </p:nvGrpSpPr>
        <p:grpSpPr>
          <a:xfrm>
            <a:off x="4052697" y="2560796"/>
            <a:ext cx="4859655" cy="466344"/>
            <a:chOff x="3632073" y="2203588"/>
            <a:chExt cx="4859655" cy="466344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46C82C8-EB7B-1DA0-052E-0E47CAF66835}"/>
                </a:ext>
              </a:extLst>
            </p:cNvPr>
            <p:cNvSpPr txBox="1"/>
            <p:nvPr/>
          </p:nvSpPr>
          <p:spPr>
            <a:xfrm>
              <a:off x="3632073" y="2252094"/>
              <a:ext cx="1088136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COSTOS</a:t>
              </a:r>
              <a:endParaRPr lang="es-P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F4E1B9D-3FF7-BC11-31F6-037255EFEFCF}"/>
                </a:ext>
              </a:extLst>
            </p:cNvPr>
            <p:cNvSpPr txBox="1"/>
            <p:nvPr/>
          </p:nvSpPr>
          <p:spPr>
            <a:xfrm>
              <a:off x="5487162" y="2252094"/>
              <a:ext cx="1088136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 rtl="0">
                <a:defRPr lang="es-ES"/>
              </a:defPPr>
              <a:lvl1pPr algn="ctr">
                <a:defRPr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defRPr>
              </a:lvl1pPr>
            </a:lstStyle>
            <a:p>
              <a:r>
                <a:rPr lang="es-ES" dirty="0"/>
                <a:t>MARGEN</a:t>
              </a:r>
              <a:endParaRPr lang="es-PE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2AA0052-CF56-17B3-E571-E43FA6F88C6A}"/>
                </a:ext>
              </a:extLst>
            </p:cNvPr>
            <p:cNvSpPr txBox="1"/>
            <p:nvPr/>
          </p:nvSpPr>
          <p:spPr>
            <a:xfrm>
              <a:off x="7403592" y="2252094"/>
              <a:ext cx="1088136" cy="36933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PRECIO</a:t>
              </a:r>
              <a:endParaRPr lang="es-PE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Signo más 8">
              <a:extLst>
                <a:ext uri="{FF2B5EF4-FFF2-40B4-BE49-F238E27FC236}">
                  <a16:creationId xmlns:a16="http://schemas.microsoft.com/office/drawing/2014/main" id="{F4FD95AE-ED80-19A8-9CAA-B8D388B92FB9}"/>
                </a:ext>
              </a:extLst>
            </p:cNvPr>
            <p:cNvSpPr/>
            <p:nvPr/>
          </p:nvSpPr>
          <p:spPr>
            <a:xfrm>
              <a:off x="4920615" y="2203588"/>
              <a:ext cx="466344" cy="466344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Es igual a 9">
              <a:extLst>
                <a:ext uri="{FF2B5EF4-FFF2-40B4-BE49-F238E27FC236}">
                  <a16:creationId xmlns:a16="http://schemas.microsoft.com/office/drawing/2014/main" id="{342F9349-A27E-C2F5-7DDF-1C080DF56E38}"/>
                </a:ext>
              </a:extLst>
            </p:cNvPr>
            <p:cNvSpPr/>
            <p:nvPr/>
          </p:nvSpPr>
          <p:spPr>
            <a:xfrm>
              <a:off x="6775704" y="2252094"/>
              <a:ext cx="557784" cy="369332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solidFill>
                  <a:schemeClr val="tx1"/>
                </a:solidFill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F9AF0C-424B-603D-C732-77819994285F}"/>
              </a:ext>
            </a:extLst>
          </p:cNvPr>
          <p:cNvSpPr txBox="1"/>
          <p:nvPr/>
        </p:nvSpPr>
        <p:spPr>
          <a:xfrm>
            <a:off x="3222627" y="3111735"/>
            <a:ext cx="5952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400" b="0" i="0" baseline="0" dirty="0">
                <a:solidFill>
                  <a:schemeClr val="bg1"/>
                </a:solidFill>
              </a:rPr>
              <a:t>Los costos de producción son claros.</a:t>
            </a:r>
          </a:p>
          <a:p>
            <a:pPr lvl="0" algn="ctr"/>
            <a:r>
              <a:rPr lang="es-ES" sz="1400" b="0" i="0" baseline="0" dirty="0">
                <a:solidFill>
                  <a:schemeClr val="bg1"/>
                </a:solidFill>
              </a:rPr>
              <a:t>Busca asegurar una rentabilidad mínima en cada venta.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Pisco SANTIAGO QUEIROLO Acholado Botella 750ml | plazaVea - Supermercado">
            <a:extLst>
              <a:ext uri="{FF2B5EF4-FFF2-40B4-BE49-F238E27FC236}">
                <a16:creationId xmlns:a16="http://schemas.microsoft.com/office/drawing/2014/main" id="{A90A5F33-7A0E-AE44-9F93-09AD7233A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9" r="36062"/>
          <a:stretch/>
        </p:blipFill>
        <p:spPr bwMode="auto">
          <a:xfrm>
            <a:off x="1197195" y="3031712"/>
            <a:ext cx="778194" cy="28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6C17D6BA-4347-58D4-6281-1F030313E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25131"/>
              </p:ext>
            </p:extLst>
          </p:nvPr>
        </p:nvGraphicFramePr>
        <p:xfrm>
          <a:off x="440117" y="5980176"/>
          <a:ext cx="2202499" cy="64516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611443">
                  <a:extLst>
                    <a:ext uri="{9D8B030D-6E8A-4147-A177-3AD203B41FA5}">
                      <a16:colId xmlns:a16="http://schemas.microsoft.com/office/drawing/2014/main" val="397207163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22017523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3957185601"/>
                    </a:ext>
                  </a:extLst>
                </a:gridCol>
              </a:tblGrid>
              <a:tr h="225616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Costo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S/. 30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>
                          <a:effectLst/>
                        </a:rPr>
                        <a:t>Uvas, fermentación, embotellado, </a:t>
                      </a:r>
                      <a:r>
                        <a:rPr lang="es-PE" sz="900" u="none" strike="noStrike" dirty="0" err="1">
                          <a:effectLst/>
                        </a:rPr>
                        <a:t>etc</a:t>
                      </a:r>
                      <a:endParaRPr lang="es-P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0246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Margen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S/. 15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50%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9709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Precio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S/. 45</a:t>
                      </a:r>
                      <a:r>
                        <a:rPr lang="es-PE" sz="1100" u="none" strike="noStrike" dirty="0">
                          <a:effectLst/>
                          <a:highlight>
                            <a:srgbClr val="F2F2F2"/>
                          </a:highlight>
                        </a:rPr>
                        <a:t> 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4985357"/>
                  </a:ext>
                </a:extLst>
              </a:tr>
            </a:tbl>
          </a:graphicData>
        </a:graphic>
      </p:graphicFrame>
      <p:pic>
        <p:nvPicPr>
          <p:cNvPr id="1028" name="Picture 4" descr="Toyota GR Yaris promete competir con los compactos deportivos del mercado |  FOTOS | RUEDAS-TUERCAS | EL COMERCIO PERÚ">
            <a:extLst>
              <a:ext uri="{FF2B5EF4-FFF2-40B4-BE49-F238E27FC236}">
                <a16:creationId xmlns:a16="http://schemas.microsoft.com/office/drawing/2014/main" id="{5D85E0EC-3427-BB0B-04B7-D3FD4E8BD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4" b="10000"/>
          <a:stretch/>
        </p:blipFill>
        <p:spPr bwMode="auto">
          <a:xfrm>
            <a:off x="4363974" y="4091444"/>
            <a:ext cx="3334512" cy="181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17A0253-19E8-7CE0-3094-EC7DC878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647" y="4011138"/>
            <a:ext cx="1452523" cy="1978914"/>
          </a:xfrm>
          <a:prstGeom prst="rect">
            <a:avLst/>
          </a:prstGeom>
        </p:spPr>
      </p:pic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8D117338-2ECC-E2BA-00C9-3A40908F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29843"/>
              </p:ext>
            </p:extLst>
          </p:nvPr>
        </p:nvGraphicFramePr>
        <p:xfrm>
          <a:off x="4577080" y="5977387"/>
          <a:ext cx="2866136" cy="6858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547302">
                  <a:extLst>
                    <a:ext uri="{9D8B030D-6E8A-4147-A177-3AD203B41FA5}">
                      <a16:colId xmlns:a16="http://schemas.microsoft.com/office/drawing/2014/main" val="1261746558"/>
                    </a:ext>
                  </a:extLst>
                </a:gridCol>
                <a:gridCol w="864162">
                  <a:extLst>
                    <a:ext uri="{9D8B030D-6E8A-4147-A177-3AD203B41FA5}">
                      <a16:colId xmlns:a16="http://schemas.microsoft.com/office/drawing/2014/main" val="4082198465"/>
                    </a:ext>
                  </a:extLst>
                </a:gridCol>
                <a:gridCol w="1454672">
                  <a:extLst>
                    <a:ext uri="{9D8B030D-6E8A-4147-A177-3AD203B41FA5}">
                      <a16:colId xmlns:a16="http://schemas.microsoft.com/office/drawing/2014/main" val="106121435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Costo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 $    20,000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materiales, mano de obra, fabricación, etc.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8305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Margen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 $      4,000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effectLst/>
                        </a:rPr>
                        <a:t>20%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564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Precio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  <a:highlight>
                            <a:srgbClr val="F2F2F2"/>
                          </a:highlight>
                        </a:rPr>
                        <a:t> </a:t>
                      </a:r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$    24,000</a:t>
                      </a:r>
                      <a:r>
                        <a:rPr lang="es-PE" sz="1100" u="none" strike="noStrike" dirty="0">
                          <a:effectLst/>
                          <a:highlight>
                            <a:srgbClr val="F2F2F2"/>
                          </a:highlight>
                        </a:rPr>
                        <a:t> 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6042800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1C550BA2-5549-A872-4106-F3F6D1B0E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942251"/>
              </p:ext>
            </p:extLst>
          </p:nvPr>
        </p:nvGraphicFramePr>
        <p:xfrm>
          <a:off x="9117076" y="6091377"/>
          <a:ext cx="2527300" cy="6858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255671736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187113028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5938029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Costo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 $500 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Producción, investigación, desarrollo, marketing, etc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102878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Margen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 $300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effectLst/>
                        </a:rPr>
                        <a:t>60%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7090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Precio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 $800 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696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1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6082C763-9A6D-3B9C-988D-4E1445AA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484864" cy="159350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i="0" u="none" strike="noStrike" kern="100" baseline="0" dirty="0"/>
              <a:t>6. Fijación de precios basado en la competencia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C9B6E2-8457-FE1E-2F4F-090A06300C3E}"/>
              </a:ext>
            </a:extLst>
          </p:cNvPr>
          <p:cNvSpPr txBox="1"/>
          <p:nvPr/>
        </p:nvSpPr>
        <p:spPr>
          <a:xfrm>
            <a:off x="2777776" y="1969092"/>
            <a:ext cx="85382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0" i="0" u="none" strike="noStrike" kern="100" baseline="0" dirty="0">
                <a:solidFill>
                  <a:schemeClr val="bg1"/>
                </a:solidFill>
              </a:rPr>
              <a:t>En mercados altamente competitivos donde los precios de los competidores tienen un gran impacto en las decisiones de compra.</a:t>
            </a:r>
          </a:p>
          <a:p>
            <a:pPr algn="ctr"/>
            <a:r>
              <a:rPr lang="es-ES" b="0" i="0" u="none" strike="noStrike" kern="100" baseline="0" dirty="0">
                <a:solidFill>
                  <a:schemeClr val="bg1"/>
                </a:solidFill>
              </a:rPr>
              <a:t>Se ajustan los precios en respuesta a las estrategias de los competidores.</a:t>
            </a:r>
          </a:p>
          <a:p>
            <a:pPr algn="ctr"/>
            <a:r>
              <a:rPr lang="es-ES" b="0" i="0" u="none" strike="noStrike" kern="100" baseline="0" dirty="0">
                <a:solidFill>
                  <a:schemeClr val="bg1"/>
                </a:solidFill>
              </a:rPr>
              <a:t>Para productos y servicios poco diferenciados donde el precio es un factor decisivo.</a:t>
            </a:r>
          </a:p>
        </p:txBody>
      </p:sp>
      <p:pic>
        <p:nvPicPr>
          <p:cNvPr id="14" name="Picture 2" descr="Plaza Vea - Wikipedia, la enciclopedia libre">
            <a:extLst>
              <a:ext uri="{FF2B5EF4-FFF2-40B4-BE49-F238E27FC236}">
                <a16:creationId xmlns:a16="http://schemas.microsoft.com/office/drawing/2014/main" id="{974EFAF8-C80D-AC05-842F-CA365709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" y="3386997"/>
            <a:ext cx="2317623" cy="9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ottus Perú - YouTube">
            <a:extLst>
              <a:ext uri="{FF2B5EF4-FFF2-40B4-BE49-F238E27FC236}">
                <a16:creationId xmlns:a16="http://schemas.microsoft.com/office/drawing/2014/main" id="{27081B32-A639-C08F-E7E0-D23DA9BBE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8000" r="10089" b="14933"/>
          <a:stretch/>
        </p:blipFill>
        <p:spPr bwMode="auto">
          <a:xfrm>
            <a:off x="722376" y="4631372"/>
            <a:ext cx="1280160" cy="12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etro">
            <a:extLst>
              <a:ext uri="{FF2B5EF4-FFF2-40B4-BE49-F238E27FC236}">
                <a16:creationId xmlns:a16="http://schemas.microsoft.com/office/drawing/2014/main" id="{69FA47EB-9C3E-2AFD-B605-BFF4094D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36" y="4454153"/>
            <a:ext cx="1477328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Zara vs H&amp;M. Batalla de estrategia por la moda low cost">
            <a:extLst>
              <a:ext uri="{FF2B5EF4-FFF2-40B4-BE49-F238E27FC236}">
                <a16:creationId xmlns:a16="http://schemas.microsoft.com/office/drawing/2014/main" id="{FCD5E006-6790-4B4E-EC5D-F03E6777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06" y="3870300"/>
            <a:ext cx="1692783" cy="1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El negocio de los 'fast food' en el mercado peruano | Food, Fast food,  Cbeebies">
            <a:extLst>
              <a:ext uri="{FF2B5EF4-FFF2-40B4-BE49-F238E27FC236}">
                <a16:creationId xmlns:a16="http://schemas.microsoft.com/office/drawing/2014/main" id="{A3D2F2E3-4BDC-BFA8-7EF1-4CED1E319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24"/>
          <a:stretch/>
        </p:blipFill>
        <p:spPr bwMode="auto">
          <a:xfrm>
            <a:off x="9747503" y="3603363"/>
            <a:ext cx="2086737" cy="205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4CDABBD-62EA-DEBE-B5F2-2987F986BA2A}"/>
              </a:ext>
            </a:extLst>
          </p:cNvPr>
          <p:cNvSpPr txBox="1"/>
          <p:nvPr/>
        </p:nvSpPr>
        <p:spPr>
          <a:xfrm>
            <a:off x="4383214" y="5905939"/>
            <a:ext cx="7696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b="1" i="1" dirty="0">
                <a:solidFill>
                  <a:srgbClr val="222222"/>
                </a:solidFill>
                <a:latin typeface="Calibri" panose="020F0502020204030204" pitchFamily="34" charset="0"/>
              </a:rPr>
              <a:t>Consejo: </a:t>
            </a:r>
            <a:r>
              <a:rPr lang="es-PE" sz="1400" i="1" dirty="0">
                <a:solidFill>
                  <a:srgbClr val="222222"/>
                </a:solidFill>
                <a:latin typeface="Calibri" panose="020F0502020204030204" pitchFamily="34" charset="0"/>
              </a:rPr>
              <a:t>Si el mercado está dominado por competidores más grandes la empresa puede decidir enfocarse en nichos de mercado desatendidos con productos de valor agregado a precios más altos.</a:t>
            </a:r>
            <a:endParaRPr lang="es-PE" sz="1400" i="1" dirty="0"/>
          </a:p>
        </p:txBody>
      </p:sp>
      <p:pic>
        <p:nvPicPr>
          <p:cNvPr id="2050" name="Picture 2" descr="Osiptel ratifica multas por más de S/ 772,000 contra Claro y Entel: ¿Por  qué fueron">
            <a:extLst>
              <a:ext uri="{FF2B5EF4-FFF2-40B4-BE49-F238E27FC236}">
                <a16:creationId xmlns:a16="http://schemas.microsoft.com/office/drawing/2014/main" id="{6D8312B9-ADA4-4D43-C3DD-B1F519D9B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78" y="3688580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33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34194A71-8566-6012-D342-ECD3580A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484864" cy="159350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i="0" u="none" strike="noStrike" kern="100" baseline="0" dirty="0"/>
              <a:t>7. Fijación de precios de penetración en el mercado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9421D4D-2965-E670-57B7-EB054C847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59" y="2449235"/>
            <a:ext cx="52799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Busca captar rápidamente una cuota de mercado con precios bajos inicialmente. Busca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generar una demanda inicial fuerte que permita a la empresa establecerse en el mercado y ganar visibilidad, reconocimiento y lealtad.</a:t>
            </a:r>
          </a:p>
        </p:txBody>
      </p:sp>
      <p:pic>
        <p:nvPicPr>
          <p:cNvPr id="6" name="Picture 4" descr="Disney Plus está arrasando con sus cifras, pero no las tiene todas consigo">
            <a:extLst>
              <a:ext uri="{FF2B5EF4-FFF2-40B4-BE49-F238E27FC236}">
                <a16:creationId xmlns:a16="http://schemas.microsoft.com/office/drawing/2014/main" id="{D81F15F5-0BB7-A348-3CB9-E38EBBE2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4" y="4227485"/>
            <a:ext cx="2648527" cy="15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F0E25A-4410-69C0-E6A2-27270F2E173D}"/>
              </a:ext>
            </a:extLst>
          </p:cNvPr>
          <p:cNvSpPr txBox="1"/>
          <p:nvPr/>
        </p:nvSpPr>
        <p:spPr>
          <a:xfrm>
            <a:off x="594360" y="5816601"/>
            <a:ext cx="2854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chemeClr val="bg1"/>
                </a:solidFill>
              </a:rPr>
              <a:t>Streaming</a:t>
            </a:r>
            <a:r>
              <a:rPr lang="es-ES" sz="1600" dirty="0">
                <a:solidFill>
                  <a:schemeClr val="bg1"/>
                </a:solidFill>
              </a:rPr>
              <a:t> y ganarle a Netflix</a:t>
            </a:r>
            <a:endParaRPr lang="es-PE" sz="1600" dirty="0">
              <a:solidFill>
                <a:schemeClr val="bg1"/>
              </a:solidFill>
            </a:endParaRPr>
          </a:p>
        </p:txBody>
      </p:sp>
      <p:pic>
        <p:nvPicPr>
          <p:cNvPr id="9" name="Picture 6" descr="Ecco gli smartphone Xiaomi, Redmi e POCO che riceveranno la MIUI 13 |  SmartWorld">
            <a:extLst>
              <a:ext uri="{FF2B5EF4-FFF2-40B4-BE49-F238E27FC236}">
                <a16:creationId xmlns:a16="http://schemas.microsoft.com/office/drawing/2014/main" id="{F97D1DD4-1FB1-245A-545F-09D30815D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r="30000"/>
          <a:stretch/>
        </p:blipFill>
        <p:spPr bwMode="auto">
          <a:xfrm>
            <a:off x="5190836" y="3952877"/>
            <a:ext cx="1422400" cy="193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9235B22-A98D-C205-05AF-2250B064270C}"/>
              </a:ext>
            </a:extLst>
          </p:cNvPr>
          <p:cNvSpPr txBox="1"/>
          <p:nvPr/>
        </p:nvSpPr>
        <p:spPr>
          <a:xfrm>
            <a:off x="4668982" y="5882943"/>
            <a:ext cx="2854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Celulares y ganarle a Samsung</a:t>
            </a:r>
            <a:endParaRPr lang="es-PE" sz="1600" dirty="0">
              <a:solidFill>
                <a:schemeClr val="bg1"/>
              </a:solidFill>
            </a:endParaRPr>
          </a:p>
        </p:txBody>
      </p:sp>
      <p:pic>
        <p:nvPicPr>
          <p:cNvPr id="11" name="Picture 8" descr="Logo Habitat - Habitat Perú">
            <a:extLst>
              <a:ext uri="{FF2B5EF4-FFF2-40B4-BE49-F238E27FC236}">
                <a16:creationId xmlns:a16="http://schemas.microsoft.com/office/drawing/2014/main" id="{B6FD0100-DA84-5DC2-7087-6449A5EFF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t="38788" r="18649" b="40472"/>
          <a:stretch/>
        </p:blipFill>
        <p:spPr bwMode="auto">
          <a:xfrm>
            <a:off x="8515928" y="4621164"/>
            <a:ext cx="3352800" cy="80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E45978D-9E29-0A18-B828-2F74BAE19EB2}"/>
              </a:ext>
            </a:extLst>
          </p:cNvPr>
          <p:cNvSpPr txBox="1"/>
          <p:nvPr/>
        </p:nvSpPr>
        <p:spPr>
          <a:xfrm>
            <a:off x="8866909" y="5816600"/>
            <a:ext cx="2854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AFP y ganarle a Prima</a:t>
            </a:r>
            <a:endParaRPr lang="es-PE" sz="1600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C23C4A1-8539-4865-D17F-3A31E3C5B631}"/>
              </a:ext>
            </a:extLst>
          </p:cNvPr>
          <p:cNvSpPr txBox="1"/>
          <p:nvPr/>
        </p:nvSpPr>
        <p:spPr>
          <a:xfrm>
            <a:off x="5983224" y="260312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Una vez establecida, la empresa puede ajustar gradualmente los precios hacia niveles más normales o competitivos.</a:t>
            </a:r>
          </a:p>
        </p:txBody>
      </p:sp>
    </p:spTree>
    <p:extLst>
      <p:ext uri="{BB962C8B-B14F-4D97-AF65-F5344CB8AC3E}">
        <p14:creationId xmlns:p14="http://schemas.microsoft.com/office/powerpoint/2010/main" val="218006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34194A71-8566-6012-D342-ECD3580A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484864" cy="159350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kern="100" dirty="0"/>
              <a:t>8</a:t>
            </a:r>
            <a:r>
              <a:rPr lang="es-ES" b="0" i="0" u="none" strike="noStrike" kern="100" baseline="0" dirty="0"/>
              <a:t>. Fijación de precios </a:t>
            </a:r>
            <a:r>
              <a:rPr lang="es-ES" b="0" kern="100" dirty="0"/>
              <a:t>basado en línea de productos</a:t>
            </a:r>
            <a:endParaRPr lang="es-ES" b="0" i="0" u="none" strike="noStrike" kern="100" baseline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C48B21-38C3-4104-D73C-67AA15536991}"/>
              </a:ext>
            </a:extLst>
          </p:cNvPr>
          <p:cNvSpPr txBox="1"/>
          <p:nvPr/>
        </p:nvSpPr>
        <p:spPr>
          <a:xfrm>
            <a:off x="594360" y="2223173"/>
            <a:ext cx="10790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i="0" u="none" strike="noStrike" baseline="0" dirty="0">
                <a:solidFill>
                  <a:srgbClr val="222222"/>
                </a:solidFill>
                <a:latin typeface="Calibri" panose="020F0502020204030204" pitchFamily="34" charset="0"/>
              </a:rPr>
              <a:t>Establece precios dentro de una misma línea o familia de productos o servicios, que pueden variar en características, calidad o prestaciones. </a:t>
            </a:r>
          </a:p>
        </p:txBody>
      </p:sp>
      <p:pic>
        <p:nvPicPr>
          <p:cNvPr id="4098" name="Picture 2" descr="Aerolíneas Argentinas pone en marcha nueva familia de tarifas en cabotaje |  Transportes">
            <a:extLst>
              <a:ext uri="{FF2B5EF4-FFF2-40B4-BE49-F238E27FC236}">
                <a16:creationId xmlns:a16="http://schemas.microsoft.com/office/drawing/2014/main" id="{D922D7E4-E317-F113-C8C8-E8CAFF697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"/>
          <a:stretch/>
        </p:blipFill>
        <p:spPr bwMode="auto">
          <a:xfrm>
            <a:off x="6673372" y="2864675"/>
            <a:ext cx="4895676" cy="29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E3A3E8D-23AA-B84B-491C-9F536F4B6915}"/>
              </a:ext>
            </a:extLst>
          </p:cNvPr>
          <p:cNvSpPr txBox="1"/>
          <p:nvPr/>
        </p:nvSpPr>
        <p:spPr>
          <a:xfrm>
            <a:off x="2397754" y="5999208"/>
            <a:ext cx="8551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i="0" u="none" strike="noStrike" baseline="0" dirty="0">
                <a:solidFill>
                  <a:srgbClr val="222222"/>
                </a:solidFill>
                <a:latin typeface="Calibri" panose="020F0502020204030204" pitchFamily="34" charset="0"/>
              </a:rPr>
              <a:t>Los precios se establecen de manera que reflejen estas diferencias y maximicen la percepción de valor en relación con cada producto específico dentro de la línea.</a:t>
            </a:r>
            <a:endParaRPr lang="es-PE" dirty="0"/>
          </a:p>
        </p:txBody>
      </p:sp>
      <p:pic>
        <p:nvPicPr>
          <p:cNvPr id="3074" name="Picture 2" descr="🫧Lista de precios🫧">
            <a:extLst>
              <a:ext uri="{FF2B5EF4-FFF2-40B4-BE49-F238E27FC236}">
                <a16:creationId xmlns:a16="http://schemas.microsoft.com/office/drawing/2014/main" id="{8DE16C17-FD00-7833-AF76-E8F780814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412" y="3023831"/>
            <a:ext cx="3771692" cy="254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4194A71-8566-6012-D342-ECD3580A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427578"/>
            <a:ext cx="11484864" cy="90366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i="0" u="none" strike="noStrike" kern="100" baseline="0" dirty="0"/>
              <a:t>9. Fijación de Precios de Productos Cautivos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0B9779-5614-46B5-F008-CB55FFBEB6EF}"/>
              </a:ext>
            </a:extLst>
          </p:cNvPr>
          <p:cNvSpPr txBox="1"/>
          <p:nvPr/>
        </p:nvSpPr>
        <p:spPr>
          <a:xfrm>
            <a:off x="1092494" y="2345629"/>
            <a:ext cx="10294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 refiere a la estrategia donde un producto es vendido a un precio relativamente bajo, mientras que sus consumibles o complementos necesarios para su funcionamiento (productos cautivos) se venden a precios más altos.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7170" name="Picture 2" descr="Impresora Multifuncional HP Smart Tank 720">
            <a:extLst>
              <a:ext uri="{FF2B5EF4-FFF2-40B4-BE49-F238E27FC236}">
                <a16:creationId xmlns:a16="http://schemas.microsoft.com/office/drawing/2014/main" id="{5F77A2B9-CEAE-3F87-8FA2-109146D20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0" b="19143"/>
          <a:stretch/>
        </p:blipFill>
        <p:spPr bwMode="auto">
          <a:xfrm>
            <a:off x="182862" y="3449284"/>
            <a:ext cx="4311167" cy="23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l futuro de Xbox en consolas se está debatiendo, según Peter Moore">
            <a:extLst>
              <a:ext uri="{FF2B5EF4-FFF2-40B4-BE49-F238E27FC236}">
                <a16:creationId xmlns:a16="http://schemas.microsoft.com/office/drawing/2014/main" id="{A8453C3B-DD23-9E40-0BE5-D1909F54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567" y="3615157"/>
            <a:ext cx="3600893" cy="202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ndowtek Afeitadora de Bigote Maquinilla de Afeitar de Clasica Rastrillo  para Afeitar Hombre Navaja de Afeitar Doble Filo con Stainless Steel Razor  Shaver con 10 Cuchillas y Caja de Afeitar con Espejo">
            <a:extLst>
              <a:ext uri="{FF2B5EF4-FFF2-40B4-BE49-F238E27FC236}">
                <a16:creationId xmlns:a16="http://schemas.microsoft.com/office/drawing/2014/main" id="{CC2137AF-B0F9-783A-EE93-690E5BBB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3277227"/>
            <a:ext cx="2828925" cy="27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EBCB804-2423-DC77-62B1-648D0C432820}"/>
              </a:ext>
            </a:extLst>
          </p:cNvPr>
          <p:cNvSpPr txBox="1"/>
          <p:nvPr/>
        </p:nvSpPr>
        <p:spPr>
          <a:xfrm>
            <a:off x="2309205" y="6001620"/>
            <a:ext cx="890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Esta estrategia busca captar clientes con un costo inicial atractivo y generar ingresos recurrentes a través de la venta continua de los productos cautivos.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2409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4194A71-8566-6012-D342-ECD3580A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484864" cy="159350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kern="100" dirty="0"/>
              <a:t>10</a:t>
            </a:r>
            <a:r>
              <a:rPr lang="es-ES" b="0" i="0" u="none" strike="noStrike" kern="100" baseline="0" dirty="0"/>
              <a:t>. Fijación de Precios de Paquetes de Productos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97F971-85EA-2F6C-65AD-E4B4188EA393}"/>
              </a:ext>
            </a:extLst>
          </p:cNvPr>
          <p:cNvSpPr txBox="1"/>
          <p:nvPr/>
        </p:nvSpPr>
        <p:spPr>
          <a:xfrm>
            <a:off x="2764465" y="2080615"/>
            <a:ext cx="8880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Implica agrupar varios productos relacionados y venderlos juntos a un precio combinado más bajo que el precio total de los productos si se compraran por separado.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4098" name="Picture 2" descr="Hamburguesa Papas Fritas Coca Foto | Descarga Gratuita HD Imagen de Foto -  Lovepik">
            <a:extLst>
              <a:ext uri="{FF2B5EF4-FFF2-40B4-BE49-F238E27FC236}">
                <a16:creationId xmlns:a16="http://schemas.microsoft.com/office/drawing/2014/main" id="{D49CB635-986E-F6EA-DD49-98E6245A3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3" y="2981389"/>
            <a:ext cx="3148899" cy="209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icrosoft Office 2013 - Wikipedia, la enciclopedia libre">
            <a:extLst>
              <a:ext uri="{FF2B5EF4-FFF2-40B4-BE49-F238E27FC236}">
                <a16:creationId xmlns:a16="http://schemas.microsoft.com/office/drawing/2014/main" id="{C0782A7D-CA3E-AC09-3926-59215B290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82" y="3301481"/>
            <a:ext cx="2959284" cy="128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ble Visión Perú - ¿Ya viste los que tenemos para ti? Más de 90 canales HD e  internet de fibra óptica desde S/74.90 por 5 meses 🙋‍♂️🙋‍♀️. | Facebook">
            <a:extLst>
              <a:ext uri="{FF2B5EF4-FFF2-40B4-BE49-F238E27FC236}">
                <a16:creationId xmlns:a16="http://schemas.microsoft.com/office/drawing/2014/main" id="{6B32BF37-AD38-29BB-C0C3-CA479FDA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30" y="306501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e Por Vida Seguros - 🚨¡Alto ahí!🚨 ¿Te vas de vacaciones sin seguro?  Cuida tu patrimonio antes de salir de viaje y asegura tu vehículo con  nuestro Paquete Amplia Integral, uno de">
            <a:extLst>
              <a:ext uri="{FF2B5EF4-FFF2-40B4-BE49-F238E27FC236}">
                <a16:creationId xmlns:a16="http://schemas.microsoft.com/office/drawing/2014/main" id="{8DD3BC2D-E676-579B-1C8C-CCD07306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419" y="3065015"/>
            <a:ext cx="2333805" cy="2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56E54F-A72C-AB1D-B6CC-9DF6C03BB136}"/>
              </a:ext>
            </a:extLst>
          </p:cNvPr>
          <p:cNvSpPr txBox="1"/>
          <p:nvPr/>
        </p:nvSpPr>
        <p:spPr>
          <a:xfrm>
            <a:off x="2499205" y="5843745"/>
            <a:ext cx="9015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Esta estrategia busca incentivar a los consumidores a comprar más productos de una vez, aumentando así el valor percibido y la conveniencia para el cliente.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1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8E2634CC-4C1F-81C9-6304-DF0C4C693A19}"/>
              </a:ext>
            </a:extLst>
          </p:cNvPr>
          <p:cNvSpPr txBox="1">
            <a:spLocks/>
          </p:cNvSpPr>
          <p:nvPr/>
        </p:nvSpPr>
        <p:spPr>
          <a:xfrm>
            <a:off x="0" y="770227"/>
            <a:ext cx="1155383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MODIFICAR LOS PRECIOS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03105B-9469-1269-AD79-878B79C9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40" y="1438349"/>
            <a:ext cx="7191069" cy="51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Estrategia de Precios</a:t>
            </a:r>
          </a:p>
        </p:txBody>
      </p:sp>
      <p:pic>
        <p:nvPicPr>
          <p:cNvPr id="5122" name="Picture 2" descr="Estrategias de fijación de precios: ¿Cuáles son? | Conexión ESAN">
            <a:extLst>
              <a:ext uri="{FF2B5EF4-FFF2-40B4-BE49-F238E27FC236}">
                <a16:creationId xmlns:a16="http://schemas.microsoft.com/office/drawing/2014/main" id="{AF4C5500-E7B2-2C1A-10FC-55D447B60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3" r="28467"/>
          <a:stretch/>
        </p:blipFill>
        <p:spPr bwMode="auto">
          <a:xfrm>
            <a:off x="20" y="-11113"/>
            <a:ext cx="5791180" cy="68802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127" name="Text Placeholder 3">
            <a:extLst>
              <a:ext uri="{FF2B5EF4-FFF2-40B4-BE49-F238E27FC236}">
                <a16:creationId xmlns:a16="http://schemas.microsoft.com/office/drawing/2014/main" id="{1D16F2D5-1CD4-0EDE-73E9-A7005EF8B6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4568602"/>
            <a:ext cx="5486400" cy="1645920"/>
          </a:xfrm>
        </p:spPr>
        <p:txBody>
          <a:bodyPr/>
          <a:lstStyle/>
          <a:p>
            <a:r>
              <a:rPr lang="es-PE" dirty="0"/>
              <a:t>Aspectos a considerar antes de fijar un precio.</a:t>
            </a:r>
          </a:p>
        </p:txBody>
      </p:sp>
    </p:spTree>
    <p:extLst>
      <p:ext uri="{BB962C8B-B14F-4D97-AF65-F5344CB8AC3E}">
        <p14:creationId xmlns:p14="http://schemas.microsoft.com/office/powerpoint/2010/main" val="381841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E956C-9A95-1567-4D4A-2BFB1F97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Test Fijación de Precios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756261-D205-1A12-1BD6-13E84D5383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44009" y="2775097"/>
            <a:ext cx="10224091" cy="1898434"/>
          </a:xfrm>
        </p:spPr>
        <p:txBody>
          <a:bodyPr/>
          <a:lstStyle/>
          <a:p>
            <a:r>
              <a:rPr lang="es-PE" dirty="0">
                <a:hlinkClick r:id="rId2"/>
              </a:rPr>
              <a:t>https://es.educaplay.com/recursos-educativos/19673587-precio_y_estrategia.html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1297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36052AE-E11D-902F-6906-77175CC8F1E9}"/>
              </a:ext>
            </a:extLst>
          </p:cNvPr>
          <p:cNvSpPr txBox="1"/>
          <p:nvPr/>
        </p:nvSpPr>
        <p:spPr>
          <a:xfrm>
            <a:off x="3726872" y="5706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1"/>
                </a:solidFill>
                <a:hlinkClick r:id="rId3"/>
              </a:rPr>
              <a:t>https://youtu.be/if-Mg4rqtsk?si=sAEhPGzU65DjUeby</a:t>
            </a:r>
            <a:r>
              <a:rPr lang="es-P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89B919FC-5D5A-4349-1656-F8CCEF138C29}"/>
              </a:ext>
            </a:extLst>
          </p:cNvPr>
          <p:cNvSpPr txBox="1">
            <a:spLocks/>
          </p:cNvSpPr>
          <p:nvPr/>
        </p:nvSpPr>
        <p:spPr>
          <a:xfrm>
            <a:off x="0" y="770227"/>
            <a:ext cx="1155383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EL VALOR DE LAS COSAS</a:t>
            </a:r>
          </a:p>
        </p:txBody>
      </p:sp>
      <p:pic>
        <p:nvPicPr>
          <p:cNvPr id="1028" name="Picture 4" descr="La historia del &quot;Escarabajo&quot;, en su Día - Primera Edición">
            <a:extLst>
              <a:ext uri="{FF2B5EF4-FFF2-40B4-BE49-F238E27FC236}">
                <a16:creationId xmlns:a16="http://schemas.microsoft.com/office/drawing/2014/main" id="{A76B0D33-C6A3-AA42-C89A-5BAF25027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85" y="1970799"/>
            <a:ext cx="6483448" cy="32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867523" y="110464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Espacio Práctico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53F69E-7C6A-C210-09D3-4A7F1C31E681}"/>
              </a:ext>
            </a:extLst>
          </p:cNvPr>
          <p:cNvSpPr txBox="1"/>
          <p:nvPr/>
        </p:nvSpPr>
        <p:spPr>
          <a:xfrm>
            <a:off x="2959226" y="2187635"/>
            <a:ext cx="6948051" cy="151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algn="just" rtl="0">
              <a:spcBef>
                <a:spcPts val="800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</a:rPr>
              <a:t>INDICACIONES</a:t>
            </a:r>
            <a:r>
              <a:rPr lang="es-E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s-E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s-ES" sz="1800" b="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spcBef>
                <a:spcPts val="800"/>
              </a:spcBef>
              <a:buAutoNum type="arabicPeriod"/>
            </a:pPr>
            <a:r>
              <a:rPr lang="es-ES" sz="1800" b="0" i="0" u="none" strike="noStrike" dirty="0">
                <a:solidFill>
                  <a:schemeClr val="bg1"/>
                </a:solidFill>
                <a:effectLst/>
              </a:rPr>
              <a:t>Discute con tu grupo que estrategia de precios te </a:t>
            </a:r>
            <a:r>
              <a:rPr lang="es-ES" dirty="0">
                <a:solidFill>
                  <a:schemeClr val="bg1"/>
                </a:solidFill>
              </a:rPr>
              <a:t>gustaría utilizar para tu trabajo final. </a:t>
            </a:r>
            <a:endParaRPr lang="es-MX" sz="1800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48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0850C-E068-72CF-F9A8-23EC341E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pPr marR="0" rtl="0"/>
            <a:r>
              <a:rPr lang="es-PE" altLang="ja-JP" b="0" i="0" u="none" strike="noStrike" kern="100" baseline="0" dirty="0"/>
              <a:t>1. Comprender los costos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133F1546-35B7-CBE8-DD65-788E59D1997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289151263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Costo - Iconos gratis de negocios y finanzas">
            <a:extLst>
              <a:ext uri="{FF2B5EF4-FFF2-40B4-BE49-F238E27FC236}">
                <a16:creationId xmlns:a16="http://schemas.microsoft.com/office/drawing/2014/main" id="{DE000B17-5425-C092-642D-570FC480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840" y="325120"/>
            <a:ext cx="2595880" cy="25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8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E51E1-E962-2A0D-688A-05DD7AE5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pPr marR="0" rtl="0"/>
            <a:r>
              <a:rPr lang="es-PE" altLang="ja-JP" b="0" i="0" u="none" strike="noStrike" kern="100" baseline="0" dirty="0"/>
              <a:t>2. Analizar el mercado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28E19DBD-41A6-E5B5-9FCF-CEA6F9E459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13627131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Market Share - Formula, Calculate, Impact, Examples">
            <a:extLst>
              <a:ext uri="{FF2B5EF4-FFF2-40B4-BE49-F238E27FC236}">
                <a16:creationId xmlns:a16="http://schemas.microsoft.com/office/drawing/2014/main" id="{FC9F16A0-6997-BB8D-3A7B-D1E7A0EC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266" y="314160"/>
            <a:ext cx="2790613" cy="209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74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8D2C8-E5C5-3CD2-E38D-AF9AC9A0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vert="horz" lIns="0" tIns="0" rIns="0" bIns="0" rtlCol="0" anchor="b" anchorCtr="0">
            <a:normAutofit/>
          </a:bodyPr>
          <a:lstStyle/>
          <a:p>
            <a:pPr marR="0"/>
            <a:r>
              <a:rPr lang="es-ES" altLang="ja-JP" b="1" i="0" kern="1200" spc="100" baseline="0" dirty="0"/>
              <a:t>3. </a:t>
            </a:r>
            <a:r>
              <a:rPr lang="es-ES" altLang="ja-JP" b="1" i="0" u="none" strike="noStrike" kern="1200" spc="100" baseline="0" dirty="0"/>
              <a:t>Determinar el valor percibido</a:t>
            </a:r>
          </a:p>
        </p:txBody>
      </p:sp>
      <p:graphicFrame>
        <p:nvGraphicFramePr>
          <p:cNvPr id="6" name="CuadroTexto 3">
            <a:extLst>
              <a:ext uri="{FF2B5EF4-FFF2-40B4-BE49-F238E27FC236}">
                <a16:creationId xmlns:a16="http://schemas.microsoft.com/office/drawing/2014/main" id="{190B6615-350C-9871-EE15-1EBA97EF62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0409297"/>
              </p:ext>
            </p:extLst>
          </p:nvPr>
        </p:nvGraphicFramePr>
        <p:xfrm>
          <a:off x="1102359" y="2535918"/>
          <a:ext cx="9657081" cy="3708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Marketing para Pymes: Que es el valor percibido para el cliente">
            <a:extLst>
              <a:ext uri="{FF2B5EF4-FFF2-40B4-BE49-F238E27FC236}">
                <a16:creationId xmlns:a16="http://schemas.microsoft.com/office/drawing/2014/main" id="{6B1FAC5D-AF71-4B10-A43A-8A758D2C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89572"/>
            <a:ext cx="3048000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4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65A-5AC6-EF60-8C45-7581974D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pPr marR="0" rtl="0"/>
            <a:r>
              <a:rPr lang="es-PE" altLang="ja-JP" b="0" i="0" u="none" strike="noStrike" kern="100" baseline="0" dirty="0"/>
              <a:t> Otros factores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30A341A1-39C4-D983-DA58-CA98CD0332E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73405810"/>
              </p:ext>
            </p:extLst>
          </p:nvPr>
        </p:nvGraphicFramePr>
        <p:xfrm>
          <a:off x="1489074" y="1783080"/>
          <a:ext cx="9636125" cy="3699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43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CBFEC-5C48-021E-04D5-E78BF94EF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pPr marR="0" rtl="0"/>
            <a:r>
              <a:rPr lang="es-PE" altLang="ja-JP" b="0" i="0" u="none" strike="noStrike" kern="100" baseline="0" dirty="0"/>
              <a:t>Pruebas y ajustes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505EDEEA-1351-5759-C4CB-8AD020CB75E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45502055"/>
              </p:ext>
            </p:extLst>
          </p:nvPr>
        </p:nvGraphicFramePr>
        <p:xfrm>
          <a:off x="594359" y="2072640"/>
          <a:ext cx="8671561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C3648C18-8EB7-7F3A-A96F-B2BFF5CCB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124" y="189572"/>
            <a:ext cx="2238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Fijación de Precios</a:t>
            </a:r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77"/>
          <a:stretch/>
        </p:blipFill>
        <p:spPr>
          <a:xfrm>
            <a:off x="0" y="182880"/>
            <a:ext cx="6215514" cy="5872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118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6B2C1-1EB2-3CC6-6A5B-32A2697BE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3" y="804969"/>
            <a:ext cx="11601184" cy="613776"/>
          </a:xfrm>
        </p:spPr>
        <p:txBody>
          <a:bodyPr anchor="b">
            <a:normAutofit/>
          </a:bodyPr>
          <a:lstStyle/>
          <a:p>
            <a:pPr marR="0" rtl="0"/>
            <a:r>
              <a:rPr lang="es-ES" b="0" i="0" u="none" strike="noStrike" kern="100" baseline="0" dirty="0"/>
              <a:t>1. Fijación de precios basado </a:t>
            </a:r>
            <a:r>
              <a:rPr lang="es-ES" b="0" kern="100" dirty="0"/>
              <a:t>precio</a:t>
            </a:r>
            <a:r>
              <a:rPr lang="es-ES" b="0" i="0" u="none" strike="noStrike" kern="100" baseline="0" dirty="0"/>
              <a:t>s bajos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187353-98C4-2F0E-05A4-6A7906F0B2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67545" y="3227643"/>
            <a:ext cx="5460217" cy="1273237"/>
          </a:xfrm>
        </p:spPr>
        <p:txBody>
          <a:bodyPr>
            <a:normAutofit fontScale="85000" lnSpcReduction="20000"/>
          </a:bodyPr>
          <a:lstStyle/>
          <a:p>
            <a:pPr marL="0" marR="0" lvl="1" indent="0" algn="ctr" rtl="0">
              <a:buNone/>
            </a:pPr>
            <a:r>
              <a:rPr lang="es-ES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Estrategia de precios significativamente más bajos que los de la competencia para atraer a un mayor número de clientes. </a:t>
            </a:r>
          </a:p>
          <a:p>
            <a:pPr marL="0" marR="0" lvl="1" indent="0" algn="ctr" rtl="0">
              <a:buNone/>
            </a:pPr>
            <a:r>
              <a:rPr lang="es-ES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 utiliza para ganar cuota de mercado rápidamente y </a:t>
            </a:r>
            <a:r>
              <a:rPr lang="es-ES" b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atraer a consumidores sensibles al precio.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F1613F-7871-7B40-12B7-5D12EF39B69A}"/>
              </a:ext>
            </a:extLst>
          </p:cNvPr>
          <p:cNvSpPr txBox="1"/>
          <p:nvPr/>
        </p:nvSpPr>
        <p:spPr>
          <a:xfrm>
            <a:off x="864238" y="5316820"/>
            <a:ext cx="6311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rtl="0">
              <a:buNone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Las empresas que adoptan esta estrategia suelen buscar </a:t>
            </a:r>
            <a:r>
              <a:rPr lang="es-ES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 eficiencia operativa y la reducción de costos </a:t>
            </a: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para mantener la rentabilidad a pesar de los márgenes más bajos.</a:t>
            </a:r>
            <a:endParaRPr lang="es-ES" b="0" i="0" u="none" strike="noStrike" kern="100" baseline="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026" name="Picture 2" descr="Shein: la empresa que pone en jaque a Amancio Ortega">
            <a:extLst>
              <a:ext uri="{FF2B5EF4-FFF2-40B4-BE49-F238E27FC236}">
                <a16:creationId xmlns:a16="http://schemas.microsoft.com/office/drawing/2014/main" id="{7282CA10-3DA9-1EF8-8AF6-3E0F15DF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8" y="2562890"/>
            <a:ext cx="4151467" cy="23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dl en Okdiario">
            <a:extLst>
              <a:ext uri="{FF2B5EF4-FFF2-40B4-BE49-F238E27FC236}">
                <a16:creationId xmlns:a16="http://schemas.microsoft.com/office/drawing/2014/main" id="{C3B5A46F-8FD7-587E-D92F-EB13F2167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1737" r="11480" b="13037"/>
          <a:stretch/>
        </p:blipFill>
        <p:spPr bwMode="auto">
          <a:xfrm>
            <a:off x="7340363" y="4500880"/>
            <a:ext cx="3987399" cy="21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uthwest Airlines - Wikipedia, la enciclopedia libre">
            <a:extLst>
              <a:ext uri="{FF2B5EF4-FFF2-40B4-BE49-F238E27FC236}">
                <a16:creationId xmlns:a16="http://schemas.microsoft.com/office/drawing/2014/main" id="{EAA69CC8-3708-575A-E2A8-C165C0303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7259"/>
          <a:stretch/>
        </p:blipFill>
        <p:spPr bwMode="auto">
          <a:xfrm>
            <a:off x="6466834" y="1530352"/>
            <a:ext cx="4718688" cy="1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3900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7_TF78853419_Win32" id="{89881BBC-4720-4DBD-B653-230ED84EDDDD}" vid="{D5D0700E-9D65-401B-B37B-B3D39C01EE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10149</TotalTime>
  <Words>1173</Words>
  <Application>Microsoft Office PowerPoint</Application>
  <PresentationFormat>Panorámica</PresentationFormat>
  <Paragraphs>123</Paragraphs>
  <Slides>22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Formular Medium</vt:lpstr>
      <vt:lpstr>Lato regular</vt:lpstr>
      <vt:lpstr>Aptos Narrow</vt:lpstr>
      <vt:lpstr>Arial</vt:lpstr>
      <vt:lpstr>Calibri</vt:lpstr>
      <vt:lpstr>Franklin Gothic Book</vt:lpstr>
      <vt:lpstr>Franklin Gothic Demi</vt:lpstr>
      <vt:lpstr>Lato Medium</vt:lpstr>
      <vt:lpstr>Personalizar</vt:lpstr>
      <vt:lpstr>Estrategias y Tácticas de Precios y Gestión de la Rentabilidad</vt:lpstr>
      <vt:lpstr>Estrategia de Precios</vt:lpstr>
      <vt:lpstr>1. Comprender los costos</vt:lpstr>
      <vt:lpstr>2. Analizar el mercado</vt:lpstr>
      <vt:lpstr>3. Determinar el valor percibido</vt:lpstr>
      <vt:lpstr> Otros factores</vt:lpstr>
      <vt:lpstr>Pruebas y ajustes</vt:lpstr>
      <vt:lpstr>Fijación de Precios</vt:lpstr>
      <vt:lpstr>1. Fijación de precios basado precios bajos</vt:lpstr>
      <vt:lpstr>2. Fijación de precios basado en posicionamiento</vt:lpstr>
      <vt:lpstr>3. Fijación de precios basado en el buen valor</vt:lpstr>
      <vt:lpstr>4. Fijación de precios basado en márgenes</vt:lpstr>
      <vt:lpstr>5. Fijación de precios basado en el costo del producto</vt:lpstr>
      <vt:lpstr>6. Fijación de precios basado en la competencia</vt:lpstr>
      <vt:lpstr>7. Fijación de precios de penetración en el mercado</vt:lpstr>
      <vt:lpstr>8. Fijación de precios basado en línea de productos</vt:lpstr>
      <vt:lpstr>9. Fijación de Precios de Productos Cautivos</vt:lpstr>
      <vt:lpstr>10. Fijación de Precios de Paquetes de Productos</vt:lpstr>
      <vt:lpstr>Presentación de PowerPoint</vt:lpstr>
      <vt:lpstr>Test Fijación de Precios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básica</dc:title>
  <dc:creator>Oscar Yangali</dc:creator>
  <cp:lastModifiedBy>Marjorie Nakama</cp:lastModifiedBy>
  <cp:revision>68</cp:revision>
  <dcterms:created xsi:type="dcterms:W3CDTF">2024-05-16T21:32:57Z</dcterms:created>
  <dcterms:modified xsi:type="dcterms:W3CDTF">2025-05-12T18:58:37Z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